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11" r:id="rId1"/>
    <p:sldMasterId id="2147483697" r:id="rId2"/>
    <p:sldMasterId id="2147483715" r:id="rId3"/>
  </p:sldMasterIdLst>
  <p:notesMasterIdLst>
    <p:notesMasterId r:id="rId25"/>
  </p:notesMasterIdLst>
  <p:handoutMasterIdLst>
    <p:handoutMasterId r:id="rId26"/>
  </p:handoutMasterIdLst>
  <p:sldIdLst>
    <p:sldId id="256" r:id="rId4"/>
    <p:sldId id="340" r:id="rId5"/>
    <p:sldId id="346" r:id="rId6"/>
    <p:sldId id="341" r:id="rId7"/>
    <p:sldId id="272" r:id="rId8"/>
    <p:sldId id="347" r:id="rId9"/>
    <p:sldId id="352" r:id="rId10"/>
    <p:sldId id="344" r:id="rId11"/>
    <p:sldId id="343" r:id="rId12"/>
    <p:sldId id="359" r:id="rId13"/>
    <p:sldId id="360" r:id="rId14"/>
    <p:sldId id="361" r:id="rId15"/>
    <p:sldId id="362" r:id="rId16"/>
    <p:sldId id="319" r:id="rId17"/>
    <p:sldId id="332" r:id="rId18"/>
    <p:sldId id="357" r:id="rId19"/>
    <p:sldId id="358" r:id="rId20"/>
    <p:sldId id="333" r:id="rId21"/>
    <p:sldId id="348" r:id="rId22"/>
    <p:sldId id="337" r:id="rId23"/>
    <p:sldId id="338" r:id="rId24"/>
  </p:sldIdLst>
  <p:sldSz cx="9144000" cy="5143500" type="screen16x9"/>
  <p:notesSz cx="6797675" cy="9926638"/>
  <p:embeddedFontLst>
    <p:embeddedFont>
      <p:font typeface="Roboto Light" panose="020B0604020202020204" charset="0"/>
      <p:regular r:id="rId27"/>
      <p:italic r:id="rId28"/>
    </p:embeddedFont>
    <p:embeddedFont>
      <p:font typeface="Roboto" panose="020B0604020202020204" charset="0"/>
      <p:regular r:id="rId29"/>
      <p:bold r:id="rId30"/>
      <p:italic r:id="rId31"/>
      <p:boldItalic r:id="rId32"/>
    </p:embeddedFont>
    <p:embeddedFont>
      <p:font typeface="Verdana" panose="020B0604030504040204" pitchFamily="34" charset="0"/>
      <p:regular r:id="rId33"/>
      <p:bold r:id="rId34"/>
      <p:italic r:id="rId35"/>
      <p:boldItalic r:id="rId36"/>
    </p:embeddedFont>
    <p:embeddedFont>
      <p:font typeface="PT Sans" panose="020B0604020202020204" charset="0"/>
      <p:regular r:id="rId37"/>
      <p:bold r:id="rId38"/>
      <p:italic r:id="rId39"/>
      <p:boldItalic r:id="rId40"/>
    </p:embeddedFont>
    <p:embeddedFont>
      <p:font typeface="Roboto" panose="020B0604020202020204" charset="0"/>
      <p:regular r:id="rId29"/>
      <p:bold r:id="rId30"/>
      <p:italic r:id="rId31"/>
      <p:boldItalic r:id="rId32"/>
    </p:embeddedFont>
    <p:embeddedFont>
      <p:font typeface="Roboto Medium" panose="020B0604020202020204" charset="0"/>
      <p:regular r:id="rId41"/>
      <p:italic r:id="rId42"/>
    </p:embeddedFont>
    <p:embeddedFont>
      <p:font typeface="Calibri" panose="020F0502020204030204" pitchFamily="34" charset="0"/>
      <p:regular r:id="rId43"/>
      <p:bold r:id="rId44"/>
      <p:italic r:id="rId45"/>
      <p:boldItalic r:id="rId46"/>
    </p:embeddedFont>
  </p:embeddedFontLst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799" userDrawn="1">
          <p15:clr>
            <a:srgbClr val="A4A3A4"/>
          </p15:clr>
        </p15:guide>
        <p15:guide id="2" pos="542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rublingova Lucie" initials="FL" lastIdx="17" clrIdx="0">
    <p:extLst>
      <p:ext uri="{19B8F6BF-5375-455C-9EA6-DF929625EA0E}">
        <p15:presenceInfo xmlns:p15="http://schemas.microsoft.com/office/powerpoint/2012/main" userId="S-1-5-21-3495061673-1769009616-800704109-6619" providerId="AD"/>
      </p:ext>
    </p:extLst>
  </p:cmAuthor>
  <p:cmAuthor id="2" name="-" initials="-" lastIdx="2" clrIdx="1">
    <p:extLst>
      <p:ext uri="{19B8F6BF-5375-455C-9EA6-DF929625EA0E}">
        <p15:presenceInfo xmlns:p15="http://schemas.microsoft.com/office/powerpoint/2012/main" userId="-" providerId="None"/>
      </p:ext>
    </p:extLst>
  </p:cmAuthor>
  <p:cmAuthor id="3" name="Stepan Chalupa" initials="-" lastIdx="8" clrIdx="2">
    <p:extLst>
      <p:ext uri="{19B8F6BF-5375-455C-9EA6-DF929625EA0E}">
        <p15:presenceInfo xmlns:p15="http://schemas.microsoft.com/office/powerpoint/2012/main" userId="Stepan Chalup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29F"/>
    <a:srgbClr val="CC00CC"/>
    <a:srgbClr val="FFCC00"/>
    <a:srgbClr val="7FBA22"/>
    <a:srgbClr val="0000FF"/>
    <a:srgbClr val="44C616"/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5332" autoAdjust="0"/>
  </p:normalViewPr>
  <p:slideViewPr>
    <p:cSldViewPr showGuides="1">
      <p:cViewPr varScale="1">
        <p:scale>
          <a:sx n="91" d="100"/>
          <a:sy n="91" d="100"/>
        </p:scale>
        <p:origin x="768" y="84"/>
      </p:cViewPr>
      <p:guideLst>
        <p:guide orient="horz" pos="2799"/>
        <p:guide pos="542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0" d="100"/>
          <a:sy n="80" d="100"/>
        </p:scale>
        <p:origin x="-2916" y="-84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handoutMaster" Target="handoutMasters/handoutMaster1.xml"/><Relationship Id="rId39" Type="http://schemas.openxmlformats.org/officeDocument/2006/relationships/font" Target="fonts/font13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font" Target="fonts/font20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3.fntdata"/><Relationship Id="rId41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font" Target="fonts/font19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49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5.fntdata"/><Relationship Id="rId44" Type="http://schemas.openxmlformats.org/officeDocument/2006/relationships/font" Target="fonts/font18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font" Target="fonts/font17.fntdata"/><Relationship Id="rId48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smetanova\Documents\Work\MODERNIZACNI_FOND\P&#345;edregistrace\ANAL&#221;ZA%20DAT\RE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Se&#353;it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Se&#353;it1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4.xml"/><Relationship Id="rId1" Type="http://schemas.microsoft.com/office/2011/relationships/chartStyle" Target="style4.xml"/><Relationship Id="rId5" Type="http://schemas.openxmlformats.org/officeDocument/2006/relationships/chartUserShapes" Target="../drawings/drawing1.xml"/><Relationship Id="rId4" Type="http://schemas.openxmlformats.org/officeDocument/2006/relationships/package" Target="../embeddings/List_aplikace_Microsoft_Excel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sz="1400" b="1" i="0" baseline="0" dirty="0">
                <a:solidFill>
                  <a:schemeClr val="tx1">
                    <a:lumMod val="75000"/>
                  </a:schemeClr>
                </a:solidFill>
                <a:effectLst/>
              </a:rPr>
              <a:t>R</a:t>
            </a:r>
            <a:r>
              <a:rPr lang="cs-CZ" sz="1400" b="1" i="0" baseline="0" dirty="0" smtClean="0">
                <a:solidFill>
                  <a:schemeClr val="tx1">
                    <a:lumMod val="75000"/>
                  </a:schemeClr>
                </a:solidFill>
                <a:effectLst/>
              </a:rPr>
              <a:t>ozdělení </a:t>
            </a:r>
            <a:r>
              <a:rPr lang="cs-CZ" sz="1400" b="1" i="0" baseline="0" dirty="0">
                <a:solidFill>
                  <a:schemeClr val="tx1">
                    <a:lumMod val="75000"/>
                  </a:schemeClr>
                </a:solidFill>
                <a:effectLst/>
              </a:rPr>
              <a:t>projektových záměrů podle typu zdroje</a:t>
            </a:r>
            <a:endParaRPr lang="cs-CZ" sz="1400" dirty="0">
              <a:solidFill>
                <a:schemeClr val="tx1">
                  <a:lumMod val="75000"/>
                </a:schemeClr>
              </a:solidFill>
              <a:effectLst/>
            </a:endParaRPr>
          </a:p>
        </c:rich>
      </c:tx>
      <c:layout>
        <c:manualLayout>
          <c:xMode val="edge"/>
          <c:yMode val="edge"/>
          <c:x val="0.3213091784982392"/>
          <c:y val="0.905896819545303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7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1051-48CA-B81F-1FCEE01C44C1}"/>
              </c:ext>
            </c:extLst>
          </c:dPt>
          <c:dPt>
            <c:idx val="1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1051-48CA-B81F-1FCEE01C44C1}"/>
              </c:ext>
            </c:extLst>
          </c:dPt>
          <c:dPt>
            <c:idx val="2"/>
            <c:bubble3D val="0"/>
            <c:spPr>
              <a:solidFill>
                <a:srgbClr val="C000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1051-48CA-B81F-1FCEE01C44C1}"/>
              </c:ext>
            </c:extLst>
          </c:dPt>
          <c:dPt>
            <c:idx val="3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1051-48CA-B81F-1FCEE01C44C1}"/>
              </c:ext>
            </c:extLst>
          </c:dPt>
          <c:dPt>
            <c:idx val="4"/>
            <c:bubble3D val="0"/>
            <c:spPr>
              <a:solidFill>
                <a:schemeClr val="bg1">
                  <a:lumMod val="65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1051-48CA-B81F-1FCEE01C44C1}"/>
              </c:ext>
            </c:extLst>
          </c:dPt>
          <c:dPt>
            <c:idx val="5"/>
            <c:bubble3D val="0"/>
            <c:spPr>
              <a:solidFill>
                <a:srgbClr val="FFFF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1051-48CA-B81F-1FCEE01C44C1}"/>
              </c:ext>
            </c:extLst>
          </c:dPt>
          <c:dPt>
            <c:idx val="6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1051-48CA-B81F-1FCEE01C44C1}"/>
              </c:ext>
            </c:extLst>
          </c:dPt>
          <c:dLbls>
            <c:dLbl>
              <c:idx val="0"/>
              <c:layout>
                <c:manualLayout>
                  <c:x val="-3.5453724686547547E-2"/>
                  <c:y val="-4.6223083798769833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5641240665361143E-2"/>
                      <c:h val="0.1178467544010261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1051-48CA-B81F-1FCEE01C44C1}"/>
                </c:ext>
              </c:extLst>
            </c:dLbl>
            <c:dLbl>
              <c:idx val="1"/>
              <c:layout>
                <c:manualLayout>
                  <c:x val="2.7300012180708169E-2"/>
                  <c:y val="-5.4405571098160813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051-48CA-B81F-1FCEE01C44C1}"/>
                </c:ext>
              </c:extLst>
            </c:dLbl>
            <c:dLbl>
              <c:idx val="2"/>
              <c:layout>
                <c:manualLayout>
                  <c:x val="0.14211941645038101"/>
                  <c:y val="2.0578521578408642E-4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051-48CA-B81F-1FCEE01C44C1}"/>
                </c:ext>
              </c:extLst>
            </c:dLbl>
            <c:dLbl>
              <c:idx val="3"/>
              <c:layout>
                <c:manualLayout>
                  <c:x val="0.12374712715990049"/>
                  <c:y val="0.20986777984264374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051-48CA-B81F-1FCEE01C44C1}"/>
                </c:ext>
              </c:extLst>
            </c:dLbl>
            <c:dLbl>
              <c:idx val="4"/>
              <c:layout>
                <c:manualLayout>
                  <c:x val="2.4263368327213979E-2"/>
                  <c:y val="0.17275889800123218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1051-48CA-B81F-1FCEE01C44C1}"/>
                </c:ext>
              </c:extLst>
            </c:dLbl>
            <c:dLbl>
              <c:idx val="5"/>
              <c:layout>
                <c:manualLayout>
                  <c:x val="0.14694563923917223"/>
                  <c:y val="-0.21897261768768619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1051-48CA-B81F-1FCEE01C44C1}"/>
                </c:ext>
              </c:extLst>
            </c:dLbl>
            <c:dLbl>
              <c:idx val="6"/>
              <c:layout>
                <c:manualLayout>
                  <c:x val="-7.7272371342943152E-2"/>
                  <c:y val="-1.1713029360374109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1051-48CA-B81F-1FCEE01C44C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Opatření!$A$5:$A$11</c:f>
              <c:strCache>
                <c:ptCount val="7"/>
                <c:pt idx="0">
                  <c:v>VTE</c:v>
                </c:pt>
                <c:pt idx="1">
                  <c:v>MVE</c:v>
                </c:pt>
                <c:pt idx="2">
                  <c:v>GTE</c:v>
                </c:pt>
                <c:pt idx="3">
                  <c:v>FVE na vodních plochách</c:v>
                </c:pt>
                <c:pt idx="4">
                  <c:v>FVE pozemní</c:v>
                </c:pt>
                <c:pt idx="5">
                  <c:v>FVE na budovách</c:v>
                </c:pt>
                <c:pt idx="6">
                  <c:v>Agro FVE</c:v>
                </c:pt>
              </c:strCache>
            </c:strRef>
          </c:cat>
          <c:val>
            <c:numRef>
              <c:f>Opatření!$B$5:$B$11</c:f>
              <c:numCache>
                <c:formatCode>General</c:formatCode>
                <c:ptCount val="7"/>
                <c:pt idx="0">
                  <c:v>255</c:v>
                </c:pt>
                <c:pt idx="1">
                  <c:v>177</c:v>
                </c:pt>
                <c:pt idx="2">
                  <c:v>38</c:v>
                </c:pt>
                <c:pt idx="3">
                  <c:v>143</c:v>
                </c:pt>
                <c:pt idx="4">
                  <c:v>3014</c:v>
                </c:pt>
                <c:pt idx="5">
                  <c:v>5936</c:v>
                </c:pt>
                <c:pt idx="6">
                  <c:v>817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1051-48CA-B81F-1FCEE01C44C1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4796073528644069"/>
          <c:y val="4.3360396824595249E-2"/>
          <c:w val="0.24991433348101885"/>
          <c:h val="0.79224562169859913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7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>
      <a:outerShdw blurRad="50800" dist="50800" dir="5400000" algn="ctr" rotWithShape="0">
        <a:schemeClr val="bg1"/>
      </a:outerShdw>
    </a:effectLst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sz="1400" b="1" dirty="0">
                <a:solidFill>
                  <a:schemeClr val="tx1">
                    <a:lumMod val="75000"/>
                  </a:schemeClr>
                </a:solidFill>
              </a:rPr>
              <a:t>R</a:t>
            </a:r>
            <a:r>
              <a:rPr lang="cs-CZ" sz="1400" b="1" dirty="0" smtClean="0">
                <a:solidFill>
                  <a:schemeClr val="tx1">
                    <a:lumMod val="75000"/>
                  </a:schemeClr>
                </a:solidFill>
              </a:rPr>
              <a:t>ozdělení </a:t>
            </a:r>
            <a:r>
              <a:rPr lang="cs-CZ" sz="1400" b="1" dirty="0">
                <a:solidFill>
                  <a:schemeClr val="tx1">
                    <a:lumMod val="75000"/>
                  </a:schemeClr>
                </a:solidFill>
              </a:rPr>
              <a:t>projektových záměrů </a:t>
            </a:r>
            <a:r>
              <a:rPr lang="cs-CZ" sz="1400" b="1" dirty="0" smtClean="0">
                <a:solidFill>
                  <a:schemeClr val="tx1">
                    <a:lumMod val="75000"/>
                  </a:schemeClr>
                </a:solidFill>
              </a:rPr>
              <a:t>podle </a:t>
            </a:r>
            <a:r>
              <a:rPr lang="cs-CZ" sz="1400" b="1" dirty="0">
                <a:solidFill>
                  <a:schemeClr val="tx1">
                    <a:lumMod val="75000"/>
                  </a:schemeClr>
                </a:solidFill>
              </a:rPr>
              <a:t>velikosti instalace</a:t>
            </a:r>
          </a:p>
        </c:rich>
      </c:tx>
      <c:layout>
        <c:manualLayout>
          <c:xMode val="edge"/>
          <c:yMode val="edge"/>
          <c:x val="1.3374852593353094E-2"/>
          <c:y val="2.574999391732427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7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0F4-4FD5-A3E2-1B69D515BAA1}"/>
              </c:ext>
            </c:extLst>
          </c:dPt>
          <c:dPt>
            <c:idx val="1"/>
            <c:bubble3D val="0"/>
            <c:explosion val="1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0F4-4FD5-A3E2-1B69D515BAA1}"/>
              </c:ext>
            </c:extLst>
          </c:dPt>
          <c:dPt>
            <c:idx val="2"/>
            <c:bubble3D val="0"/>
            <c:spPr>
              <a:solidFill>
                <a:srgbClr val="FFFF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0F4-4FD5-A3E2-1B69D515BAA1}"/>
              </c:ext>
            </c:extLst>
          </c:dPt>
          <c:dLbls>
            <c:dLbl>
              <c:idx val="2"/>
              <c:tx>
                <c:rich>
                  <a:bodyPr/>
                  <a:lstStyle/>
                  <a:p>
                    <a:fld id="{AA2245AC-4EFB-4339-9A83-3311982F443E}" type="VALUE">
                      <a:rPr lang="en-US">
                        <a:solidFill>
                          <a:schemeClr val="tx2"/>
                        </a:solidFill>
                      </a:rPr>
                      <a:pPr/>
                      <a:t>[HODNOTA]</a:t>
                    </a:fld>
                    <a:endParaRPr lang="cs-CZ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30F4-4FD5-A3E2-1B69D515BAA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List1!$C$5:$C$7</c:f>
              <c:strCache>
                <c:ptCount val="3"/>
                <c:pt idx="0">
                  <c:v>nad 1MW</c:v>
                </c:pt>
                <c:pt idx="1">
                  <c:v>100kW - 1MW</c:v>
                </c:pt>
                <c:pt idx="2">
                  <c:v>do 100kW</c:v>
                </c:pt>
              </c:strCache>
            </c:strRef>
          </c:cat>
          <c:val>
            <c:numRef>
              <c:f>List1!$E$5:$E$7</c:f>
              <c:numCache>
                <c:formatCode>0%</c:formatCode>
                <c:ptCount val="3"/>
                <c:pt idx="0">
                  <c:v>0.35</c:v>
                </c:pt>
                <c:pt idx="1">
                  <c:v>0.44</c:v>
                </c:pt>
                <c:pt idx="2">
                  <c:v>0.21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0F4-4FD5-A3E2-1B69D515BAA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7212063452119778"/>
          <c:y val="0.17192513983395652"/>
          <c:w val="0.27793899740724926"/>
          <c:h val="0.5834499179514630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1400" b="0" i="0" u="none" strike="noStrike" kern="1200" baseline="0">
              <a:solidFill>
                <a:schemeClr val="tx1">
                  <a:lumMod val="7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sz="1400" b="1" dirty="0">
                <a:solidFill>
                  <a:schemeClr val="tx1">
                    <a:lumMod val="75000"/>
                  </a:schemeClr>
                </a:solidFill>
              </a:rPr>
              <a:t>R</a:t>
            </a:r>
            <a:r>
              <a:rPr lang="cs-CZ" sz="1400" b="1" dirty="0" smtClean="0">
                <a:solidFill>
                  <a:schemeClr val="tx1">
                    <a:lumMod val="75000"/>
                  </a:schemeClr>
                </a:solidFill>
              </a:rPr>
              <a:t>ozdělení </a:t>
            </a:r>
            <a:r>
              <a:rPr lang="cs-CZ" sz="1400" b="1" dirty="0">
                <a:solidFill>
                  <a:schemeClr val="tx1">
                    <a:lumMod val="75000"/>
                  </a:schemeClr>
                </a:solidFill>
              </a:rPr>
              <a:t>projektových záměrů </a:t>
            </a:r>
            <a:r>
              <a:rPr lang="cs-CZ" sz="1400" b="1" dirty="0" smtClean="0">
                <a:solidFill>
                  <a:schemeClr val="tx1">
                    <a:lumMod val="75000"/>
                  </a:schemeClr>
                </a:solidFill>
              </a:rPr>
              <a:t>podle celkových investic</a:t>
            </a:r>
            <a:endParaRPr lang="cs-CZ" sz="1400" b="1" dirty="0">
              <a:solidFill>
                <a:schemeClr val="tx1">
                  <a:lumMod val="75000"/>
                </a:schemeClr>
              </a:solidFill>
            </a:endParaRPr>
          </a:p>
        </c:rich>
      </c:tx>
      <c:layout>
        <c:manualLayout>
          <c:xMode val="edge"/>
          <c:yMode val="edge"/>
          <c:x val="1.3374852593353094E-2"/>
          <c:y val="2.574999391732427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7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0F4-4FD5-A3E2-1B69D515BAA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0F4-4FD5-A3E2-1B69D515BAA1}"/>
              </c:ext>
            </c:extLst>
          </c:dPt>
          <c:dPt>
            <c:idx val="2"/>
            <c:bubble3D val="0"/>
            <c:spPr>
              <a:solidFill>
                <a:srgbClr val="FFFF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0F4-4FD5-A3E2-1B69D515BAA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List1!$C$22:$C$24</c:f>
              <c:strCache>
                <c:ptCount val="3"/>
                <c:pt idx="0">
                  <c:v>nad 1MW</c:v>
                </c:pt>
                <c:pt idx="1">
                  <c:v>100kW - 1MW</c:v>
                </c:pt>
                <c:pt idx="2">
                  <c:v>do 100kW</c:v>
                </c:pt>
              </c:strCache>
            </c:strRef>
          </c:cat>
          <c:val>
            <c:numRef>
              <c:f>List1!$E$22:$E$24</c:f>
              <c:numCache>
                <c:formatCode>0%</c:formatCode>
                <c:ptCount val="3"/>
                <c:pt idx="0">
                  <c:v>0.92</c:v>
                </c:pt>
                <c:pt idx="1">
                  <c:v>7.0000000000000007E-2</c:v>
                </c:pt>
                <c:pt idx="2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0F4-4FD5-A3E2-1B69D515BAA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7212063452119778"/>
          <c:y val="0.17192513983395652"/>
          <c:w val="0.27793899740724926"/>
          <c:h val="0.5834499179514630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1400" b="0" i="0" u="none" strike="noStrike" kern="1200" baseline="0">
              <a:solidFill>
                <a:schemeClr val="tx1">
                  <a:lumMod val="7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sz="1800" b="0" i="0" baseline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Potenciál OZE 2030 - střední scénář Komory obnovitelných zdrojů energie </a:t>
            </a:r>
            <a:endParaRPr lang="cs-CZ">
              <a:solidFill>
                <a:schemeClr val="tx1">
                  <a:lumMod val="50000"/>
                  <a:lumOff val="50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barChart>
        <c:barDir val="col"/>
        <c:grouping val="clustered"/>
        <c:varyColors val="0"/>
        <c:ser>
          <c:idx val="1"/>
          <c:order val="1"/>
          <c:tx>
            <c:strRef>
              <c:f>'graf2030 (2)'!$C$37</c:f>
              <c:strCache>
                <c:ptCount val="1"/>
                <c:pt idx="0">
                  <c:v>energie</c:v>
                </c:pt>
              </c:strCache>
            </c:strRef>
          </c:tx>
          <c:spPr>
            <a:solidFill>
              <a:srgbClr val="72C957"/>
            </a:solidFill>
            <a:ln>
              <a:noFill/>
            </a:ln>
            <a:effectLst/>
          </c:spPr>
          <c:invertIfNegative val="0"/>
          <c:cat>
            <c:strRef>
              <c:f>'graf2030 (2)'!$A$38:$A$45</c:f>
              <c:strCache>
                <c:ptCount val="8"/>
                <c:pt idx="0">
                  <c:v>Biomasa mimo domácnosti</c:v>
                </c:pt>
                <c:pt idx="1">
                  <c:v>Vodní elektrárny</c:v>
                </c:pt>
                <c:pt idx="2">
                  <c:v>Biologicky roz. část TKO</c:v>
                </c:pt>
                <c:pt idx="3">
                  <c:v>Bioplynové stanice</c:v>
                </c:pt>
                <c:pt idx="4">
                  <c:v>Biometan (MWe a GWh ekv)</c:v>
                </c:pt>
                <c:pt idx="5">
                  <c:v>Geotermální energie</c:v>
                </c:pt>
                <c:pt idx="6">
                  <c:v>Větrné elektrárny</c:v>
                </c:pt>
                <c:pt idx="7">
                  <c:v>Fotovoltaické elektrárny</c:v>
                </c:pt>
              </c:strCache>
            </c:strRef>
          </c:cat>
          <c:val>
            <c:numRef>
              <c:f>'graf2030 (2)'!$C$38:$C$45</c:f>
              <c:numCache>
                <c:formatCode>#,##0</c:formatCode>
                <c:ptCount val="8"/>
                <c:pt idx="0">
                  <c:v>2496.8000000000002</c:v>
                </c:pt>
                <c:pt idx="1">
                  <c:v>2463</c:v>
                </c:pt>
                <c:pt idx="2">
                  <c:v>410.9</c:v>
                </c:pt>
                <c:pt idx="3">
                  <c:v>2166.6999999999998</c:v>
                </c:pt>
                <c:pt idx="4">
                  <c:v>2402.7777777777778</c:v>
                </c:pt>
                <c:pt idx="5">
                  <c:v>175</c:v>
                </c:pt>
                <c:pt idx="6">
                  <c:v>4178.5</c:v>
                </c:pt>
                <c:pt idx="7">
                  <c:v>7168.3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BCB-4C84-93A0-4A47F3557BA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596090160"/>
        <c:axId val="596085568"/>
      </c:barChart>
      <c:scatterChart>
        <c:scatterStyle val="lineMarker"/>
        <c:varyColors val="0"/>
        <c:ser>
          <c:idx val="0"/>
          <c:order val="0"/>
          <c:tx>
            <c:strRef>
              <c:f>'graf2030 (2)'!$B$37</c:f>
              <c:strCache>
                <c:ptCount val="1"/>
                <c:pt idx="0">
                  <c:v>instalovaný výkon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dash"/>
            <c:size val="33"/>
            <c:spPr>
              <a:solidFill>
                <a:schemeClr val="accent1">
                  <a:lumMod val="75000"/>
                  <a:alpha val="50000"/>
                </a:schemeClr>
              </a:solidFill>
              <a:ln w="3175">
                <a:noFill/>
              </a:ln>
              <a:effectLst/>
            </c:spPr>
          </c:marker>
          <c:xVal>
            <c:strRef>
              <c:f>'graf2030 (2)'!$A$38:$A$45</c:f>
              <c:strCache>
                <c:ptCount val="8"/>
                <c:pt idx="0">
                  <c:v>Biomasa mimo domácnosti</c:v>
                </c:pt>
                <c:pt idx="1">
                  <c:v>Vodní elektrárny</c:v>
                </c:pt>
                <c:pt idx="2">
                  <c:v>Biologicky roz. část TKO</c:v>
                </c:pt>
                <c:pt idx="3">
                  <c:v>Bioplynové stanice</c:v>
                </c:pt>
                <c:pt idx="4">
                  <c:v>Biometan (MWe a GWh ekv)</c:v>
                </c:pt>
                <c:pt idx="5">
                  <c:v>Geotermální energie</c:v>
                </c:pt>
                <c:pt idx="6">
                  <c:v>Větrné elektrárny</c:v>
                </c:pt>
                <c:pt idx="7">
                  <c:v>Fotovoltaické elektrárny</c:v>
                </c:pt>
              </c:strCache>
            </c:strRef>
          </c:xVal>
          <c:yVal>
            <c:numRef>
              <c:f>'graf2030 (2)'!$B$38:$B$45</c:f>
              <c:numCache>
                <c:formatCode>#,##0</c:formatCode>
                <c:ptCount val="8"/>
                <c:pt idx="0">
                  <c:v>454</c:v>
                </c:pt>
                <c:pt idx="1">
                  <c:v>1096</c:v>
                </c:pt>
                <c:pt idx="2">
                  <c:v>0</c:v>
                </c:pt>
                <c:pt idx="3">
                  <c:v>346</c:v>
                </c:pt>
                <c:pt idx="4">
                  <c:v>123</c:v>
                </c:pt>
                <c:pt idx="5">
                  <c:v>25</c:v>
                </c:pt>
                <c:pt idx="6">
                  <c:v>1594.8333333333333</c:v>
                </c:pt>
                <c:pt idx="7">
                  <c:v>7035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4BCB-4C84-93A0-4A47F3557BA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88579416"/>
        <c:axId val="588579088"/>
      </c:scatterChart>
      <c:catAx>
        <c:axId val="5960901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596085568"/>
        <c:crosses val="autoZero"/>
        <c:auto val="1"/>
        <c:lblAlgn val="ctr"/>
        <c:lblOffset val="100"/>
        <c:noMultiLvlLbl val="0"/>
      </c:catAx>
      <c:valAx>
        <c:axId val="5960855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r>
                  <a:rPr lang="en-US" sz="9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MW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pPr>
              <a:endParaRPr lang="cs-CZ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cs-CZ"/>
          </a:p>
        </c:txPr>
        <c:crossAx val="596090160"/>
        <c:crosses val="autoZero"/>
        <c:crossBetween val="between"/>
      </c:valAx>
      <c:valAx>
        <c:axId val="588579088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r>
                  <a:rPr lang="en-US" sz="9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GWh</a:t>
                </a:r>
                <a:r>
                  <a:rPr lang="cs-CZ" sz="9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/ rok</a:t>
                </a:r>
                <a:endParaRPr lang="en-US" sz="90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pPr>
              <a:endParaRPr lang="cs-CZ"/>
            </a:p>
          </c:txPr>
        </c:title>
        <c:numFmt formatCode="#,##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cs-CZ"/>
          </a:p>
        </c:txPr>
        <c:crossAx val="588579416"/>
        <c:crosses val="max"/>
        <c:crossBetween val="midCat"/>
      </c:valAx>
      <c:valAx>
        <c:axId val="58857941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58857908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cs-CZ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cs-CZ"/>
    </a:p>
  </c:txPr>
  <c:externalData r:id="rId4">
    <c:autoUpdate val="0"/>
  </c:externalData>
  <c:userShapes r:id="rId5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0.11614</cdr:x>
      <cdr:y>0.27428</cdr:y>
    </cdr:from>
    <cdr:to>
      <cdr:x>0.8128</cdr:x>
      <cdr:y>0.41635</cdr:y>
    </cdr:to>
    <cdr:pic>
      <cdr:nvPicPr>
        <cdr:cNvPr id="6" name="chart">
          <a:extLst xmlns:a="http://schemas.openxmlformats.org/drawingml/2006/main">
            <a:ext uri="{FF2B5EF4-FFF2-40B4-BE49-F238E27FC236}">
              <a16:creationId xmlns:a16="http://schemas.microsoft.com/office/drawing/2014/main" id="{42B85CF3-1E6F-4766-80EF-BA316F6CF67F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849648" y="1224136"/>
          <a:ext cx="5096698" cy="634039"/>
        </a:xfrm>
        <a:prstGeom xmlns:a="http://schemas.openxmlformats.org/drawingml/2006/main" prst="rect">
          <a:avLst/>
        </a:prstGeom>
      </cdr:spPr>
    </cdr:pic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B69B38-B5A7-40EA-AAE0-8B851B9A139A}" type="datetimeFigureOut">
              <a:rPr lang="cs-CZ" smtClean="0"/>
              <a:t>31.05.2021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2704E1-792A-4566-AFF2-9794FEC0381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885320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BEEE33-CCFF-4956-95E4-A47550BE7C73}" type="datetimeFigureOut">
              <a:rPr lang="cs-CZ" smtClean="0"/>
              <a:t>31.05.2021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1FDC44-872D-4A1F-9AFE-3598DF9D403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580453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1FDC44-872D-4A1F-9AFE-3598DF9D4035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325512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Úvodní snímek - MŽ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8275"/>
            <a:ext cx="9158711" cy="515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2765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Obrázek a text - 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text 16"/>
          <p:cNvSpPr>
            <a:spLocks noGrp="1" noChangeAspect="1"/>
          </p:cNvSpPr>
          <p:nvPr>
            <p:ph type="body" sz="quarter" idx="20"/>
          </p:nvPr>
        </p:nvSpPr>
        <p:spPr>
          <a:xfrm>
            <a:off x="2411760" y="1545636"/>
            <a:ext cx="6120680" cy="2916324"/>
          </a:xfrm>
          <a:prstGeom prst="rect">
            <a:avLst/>
          </a:prstGeom>
        </p:spPr>
        <p:txBody>
          <a:bodyPr lIns="0" tIns="0" rIns="0" bIns="0" numCol="3" spcCol="21600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 sz="1200" kern="0" baseline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182563" marR="0" indent="-182563" algn="l" defTabSz="5429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Pct val="100000"/>
              <a:buFont typeface="Roboto" panose="02000000000000000000" pitchFamily="2" charset="0"/>
              <a:buChar char="–"/>
              <a:tabLst/>
              <a:defRPr sz="12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354013" marR="0" indent="-171450" algn="l" defTabSz="5429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12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357188" marR="0" indent="-17462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1400">
                <a:latin typeface="Roboto Medium" pitchFamily="2" charset="0"/>
                <a:ea typeface="Roboto Medium" pitchFamily="2" charset="0"/>
                <a:cs typeface="Roboto Medium" pitchFamily="2" charset="0"/>
              </a:defRPr>
            </a:lvl4pPr>
            <a:lvl5pPr marL="541338" marR="0" indent="-1841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14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</p:txBody>
      </p:sp>
      <p:cxnSp>
        <p:nvCxnSpPr>
          <p:cNvPr id="10" name="Přímá spojnice 9"/>
          <p:cNvCxnSpPr/>
          <p:nvPr userDrawn="1"/>
        </p:nvCxnSpPr>
        <p:spPr>
          <a:xfrm>
            <a:off x="6516216" y="1558549"/>
            <a:ext cx="0" cy="2903411"/>
          </a:xfrm>
          <a:prstGeom prst="line">
            <a:avLst/>
          </a:prstGeom>
          <a:ln w="6350">
            <a:solidFill>
              <a:schemeClr val="bg2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10"/>
          <p:cNvCxnSpPr/>
          <p:nvPr userDrawn="1"/>
        </p:nvCxnSpPr>
        <p:spPr>
          <a:xfrm>
            <a:off x="4427984" y="1558549"/>
            <a:ext cx="0" cy="2903411"/>
          </a:xfrm>
          <a:prstGeom prst="line">
            <a:avLst/>
          </a:prstGeom>
          <a:ln w="6350">
            <a:solidFill>
              <a:schemeClr val="bg2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13"/>
          <p:cNvCxnSpPr/>
          <p:nvPr userDrawn="1"/>
        </p:nvCxnSpPr>
        <p:spPr>
          <a:xfrm>
            <a:off x="2276379" y="1545636"/>
            <a:ext cx="0" cy="2970330"/>
          </a:xfrm>
          <a:prstGeom prst="line">
            <a:avLst/>
          </a:prstGeom>
          <a:ln w="6350">
            <a:solidFill>
              <a:schemeClr val="bg2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Nadpis 1"/>
          <p:cNvSpPr>
            <a:spLocks noGrp="1"/>
          </p:cNvSpPr>
          <p:nvPr>
            <p:ph type="title" hasCustomPrompt="1"/>
          </p:nvPr>
        </p:nvSpPr>
        <p:spPr>
          <a:xfrm>
            <a:off x="611560" y="1545636"/>
            <a:ext cx="1584176" cy="4616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l">
              <a:defRPr sz="1500" b="1" kern="0" cap="all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16" name="Zástupný symbol pro obrázek 13"/>
          <p:cNvSpPr>
            <a:spLocks noGrp="1" noChangeAspect="1"/>
          </p:cNvSpPr>
          <p:nvPr>
            <p:ph type="pic" sz="quarter" idx="17"/>
          </p:nvPr>
        </p:nvSpPr>
        <p:spPr>
          <a:xfrm>
            <a:off x="2339752" y="303498"/>
            <a:ext cx="6192688" cy="972108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807911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Obrázek a text - 1 sloup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ástupný symbol pro text 16"/>
          <p:cNvSpPr>
            <a:spLocks noGrp="1"/>
          </p:cNvSpPr>
          <p:nvPr>
            <p:ph type="body" sz="quarter" idx="20"/>
          </p:nvPr>
        </p:nvSpPr>
        <p:spPr>
          <a:xfrm>
            <a:off x="2411760" y="1545636"/>
            <a:ext cx="6120680" cy="2916324"/>
          </a:xfrm>
          <a:prstGeom prst="rect">
            <a:avLst/>
          </a:prstGeom>
        </p:spPr>
        <p:txBody>
          <a:bodyPr lIns="0" tIns="0" rIns="0" bIns="0" numCol="1" spcCol="21600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 sz="1200" kern="0" baseline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182563" marR="0" indent="-182563" algn="l" defTabSz="5429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Pct val="100000"/>
              <a:buFont typeface="Roboto" panose="02000000000000000000" pitchFamily="2" charset="0"/>
              <a:buChar char="–"/>
              <a:tabLst/>
              <a:defRPr sz="12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354013" marR="0" indent="-171450" algn="l" defTabSz="5429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12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357188" marR="0" indent="-17462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1400">
                <a:latin typeface="Roboto Medium" pitchFamily="2" charset="0"/>
                <a:ea typeface="Roboto Medium" pitchFamily="2" charset="0"/>
                <a:cs typeface="Roboto Medium" pitchFamily="2" charset="0"/>
              </a:defRPr>
            </a:lvl4pPr>
            <a:lvl5pPr marL="541338" marR="0" indent="-1841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14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</p:txBody>
      </p:sp>
      <p:cxnSp>
        <p:nvCxnSpPr>
          <p:cNvPr id="13" name="Přímá spojnice 12"/>
          <p:cNvCxnSpPr/>
          <p:nvPr userDrawn="1"/>
        </p:nvCxnSpPr>
        <p:spPr>
          <a:xfrm>
            <a:off x="2276379" y="1545636"/>
            <a:ext cx="0" cy="2970330"/>
          </a:xfrm>
          <a:prstGeom prst="line">
            <a:avLst/>
          </a:prstGeom>
          <a:ln w="6350">
            <a:solidFill>
              <a:schemeClr val="bg2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ástupný symbol pro obrázek 13"/>
          <p:cNvSpPr>
            <a:spLocks noGrp="1" noChangeAspect="1"/>
          </p:cNvSpPr>
          <p:nvPr>
            <p:ph type="pic" sz="quarter" idx="17"/>
          </p:nvPr>
        </p:nvSpPr>
        <p:spPr>
          <a:xfrm>
            <a:off x="2339752" y="303498"/>
            <a:ext cx="6192688" cy="972108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6" name="Nadpis 1"/>
          <p:cNvSpPr>
            <a:spLocks noGrp="1"/>
          </p:cNvSpPr>
          <p:nvPr>
            <p:ph type="title" hasCustomPrompt="1"/>
          </p:nvPr>
        </p:nvSpPr>
        <p:spPr>
          <a:xfrm>
            <a:off x="611560" y="1545636"/>
            <a:ext cx="1584176" cy="4616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l">
              <a:defRPr sz="1500" b="1" kern="0" cap="all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22419993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Obrázek a gra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 noChangeAspect="1"/>
          </p:cNvSpPr>
          <p:nvPr>
            <p:ph sz="quarter" idx="20" hasCustomPrompt="1"/>
          </p:nvPr>
        </p:nvSpPr>
        <p:spPr>
          <a:xfrm>
            <a:off x="2411760" y="1545636"/>
            <a:ext cx="6264697" cy="2916324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cs-CZ" dirty="0"/>
              <a:t>Vložte objekt</a:t>
            </a:r>
          </a:p>
        </p:txBody>
      </p:sp>
      <p:cxnSp>
        <p:nvCxnSpPr>
          <p:cNvPr id="9" name="Přímá spojnice 8"/>
          <p:cNvCxnSpPr/>
          <p:nvPr userDrawn="1"/>
        </p:nvCxnSpPr>
        <p:spPr>
          <a:xfrm>
            <a:off x="2276379" y="1545636"/>
            <a:ext cx="0" cy="2970330"/>
          </a:xfrm>
          <a:prstGeom prst="line">
            <a:avLst/>
          </a:prstGeom>
          <a:ln w="6350">
            <a:solidFill>
              <a:schemeClr val="bg2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ástupný symbol pro obrázek 13"/>
          <p:cNvSpPr>
            <a:spLocks noGrp="1" noChangeAspect="1"/>
          </p:cNvSpPr>
          <p:nvPr>
            <p:ph type="pic" sz="quarter" idx="17"/>
          </p:nvPr>
        </p:nvSpPr>
        <p:spPr>
          <a:xfrm>
            <a:off x="2339752" y="303498"/>
            <a:ext cx="6192688" cy="972108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cs-CZ" dirty="0"/>
              <a:t>Kliknutím na ikonu přidáte obrázek.</a:t>
            </a:r>
          </a:p>
        </p:txBody>
      </p:sp>
      <p:sp>
        <p:nvSpPr>
          <p:cNvPr id="6" name="Nadpis 1"/>
          <p:cNvSpPr>
            <a:spLocks noGrp="1"/>
          </p:cNvSpPr>
          <p:nvPr>
            <p:ph type="title" hasCustomPrompt="1"/>
          </p:nvPr>
        </p:nvSpPr>
        <p:spPr>
          <a:xfrm>
            <a:off x="611560" y="1545636"/>
            <a:ext cx="1584176" cy="4616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l">
              <a:defRPr sz="1500" b="1" kern="0" cap="all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23333628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zlouce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obrázek 13"/>
          <p:cNvSpPr>
            <a:spLocks noGrp="1" noChangeAspect="1"/>
          </p:cNvSpPr>
          <p:nvPr>
            <p:ph type="pic" sz="quarter" idx="17"/>
          </p:nvPr>
        </p:nvSpPr>
        <p:spPr>
          <a:xfrm>
            <a:off x="6916992" y="789552"/>
            <a:ext cx="1615448" cy="3631134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7" name="Nadpis 1"/>
          <p:cNvSpPr>
            <a:spLocks noGrp="1"/>
          </p:cNvSpPr>
          <p:nvPr>
            <p:ph type="title" hasCustomPrompt="1"/>
          </p:nvPr>
        </p:nvSpPr>
        <p:spPr>
          <a:xfrm>
            <a:off x="2123728" y="2301720"/>
            <a:ext cx="4230448" cy="75608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ctr">
              <a:defRPr sz="1500" b="1" kern="0" cap="all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cxnSp>
        <p:nvCxnSpPr>
          <p:cNvPr id="8" name="Přímá spojnice 7"/>
          <p:cNvCxnSpPr/>
          <p:nvPr userDrawn="1"/>
        </p:nvCxnSpPr>
        <p:spPr>
          <a:xfrm>
            <a:off x="6804248" y="789552"/>
            <a:ext cx="0" cy="3618402"/>
          </a:xfrm>
          <a:prstGeom prst="line">
            <a:avLst/>
          </a:prstGeom>
          <a:ln w="6350">
            <a:solidFill>
              <a:schemeClr val="bg2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51205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30527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vodni sni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text 3"/>
          <p:cNvSpPr>
            <a:spLocks noGrp="1"/>
          </p:cNvSpPr>
          <p:nvPr>
            <p:ph type="body" sz="quarter" idx="10"/>
          </p:nvPr>
        </p:nvSpPr>
        <p:spPr>
          <a:xfrm>
            <a:off x="539552" y="735546"/>
            <a:ext cx="6464300" cy="3888432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anchor="b"/>
          <a:lstStyle>
            <a:lvl1pPr marL="0" indent="0" algn="r">
              <a:buNone/>
              <a:defRPr sz="1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0" name="Zástupný symbol pro obrázek 13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555304" y="813006"/>
            <a:ext cx="7977136" cy="3607680"/>
          </a:xfrm>
          <a:prstGeom prst="rect">
            <a:avLst/>
          </a:prstGeom>
        </p:spPr>
        <p:txBody>
          <a:bodyPr/>
          <a:lstStyle>
            <a:lvl1pPr algn="r">
              <a:defRPr sz="1000" baseline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cs-CZ" dirty="0"/>
              <a:t>Kliknutím na ikonu přidáte obrázek a přeneste jej do pozadí.</a:t>
            </a:r>
          </a:p>
        </p:txBody>
      </p:sp>
      <p:sp>
        <p:nvSpPr>
          <p:cNvPr id="11" name="Zástupný symbol pro text 16"/>
          <p:cNvSpPr>
            <a:spLocks noGrp="1"/>
          </p:cNvSpPr>
          <p:nvPr>
            <p:ph type="body" sz="quarter" idx="19"/>
          </p:nvPr>
        </p:nvSpPr>
        <p:spPr>
          <a:xfrm>
            <a:off x="1036328" y="2662642"/>
            <a:ext cx="5551896" cy="17968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600" b="0">
                <a:solidFill>
                  <a:schemeClr val="accent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defRPr>
            </a:lvl1pPr>
            <a:lvl2pPr marL="457200" indent="0">
              <a:buFontTx/>
              <a:buNone/>
              <a:defRPr sz="2000">
                <a:latin typeface="Roboto Medium" pitchFamily="2" charset="0"/>
                <a:ea typeface="Roboto Medium" pitchFamily="2" charset="0"/>
                <a:cs typeface="Roboto Medium" pitchFamily="2" charset="0"/>
              </a:defRPr>
            </a:lvl2pPr>
            <a:lvl3pPr marL="914400" indent="0">
              <a:buFontTx/>
              <a:buNone/>
              <a:defRPr sz="2000">
                <a:latin typeface="Roboto Medium" pitchFamily="2" charset="0"/>
                <a:ea typeface="Roboto Medium" pitchFamily="2" charset="0"/>
                <a:cs typeface="Roboto Medium" pitchFamily="2" charset="0"/>
              </a:defRPr>
            </a:lvl3pPr>
            <a:lvl4pPr marL="1371600" indent="0">
              <a:buFontTx/>
              <a:buNone/>
              <a:defRPr sz="2000">
                <a:latin typeface="Roboto Medium" pitchFamily="2" charset="0"/>
                <a:ea typeface="Roboto Medium" pitchFamily="2" charset="0"/>
                <a:cs typeface="Roboto Medium" pitchFamily="2" charset="0"/>
              </a:defRPr>
            </a:lvl4pPr>
            <a:lvl5pPr marL="1828800" indent="0">
              <a:buFontTx/>
              <a:buNone/>
              <a:defRPr sz="2000">
                <a:latin typeface="Roboto Medium" pitchFamily="2" charset="0"/>
                <a:ea typeface="Roboto Medium" pitchFamily="2" charset="0"/>
                <a:cs typeface="Roboto Medium" pitchFamily="2" charset="0"/>
              </a:defRPr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2" name="Zástupný symbol pro text 16"/>
          <p:cNvSpPr>
            <a:spLocks noGrp="1"/>
          </p:cNvSpPr>
          <p:nvPr>
            <p:ph type="body" sz="quarter" idx="20"/>
          </p:nvPr>
        </p:nvSpPr>
        <p:spPr>
          <a:xfrm>
            <a:off x="1036328" y="2896122"/>
            <a:ext cx="4810240" cy="17968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1100">
                <a:solidFill>
                  <a:schemeClr val="accent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defRPr>
            </a:lvl1pPr>
            <a:lvl2pPr marL="457200" indent="0">
              <a:buFontTx/>
              <a:buNone/>
              <a:defRPr sz="2000">
                <a:latin typeface="Roboto Medium" pitchFamily="2" charset="0"/>
                <a:ea typeface="Roboto Medium" pitchFamily="2" charset="0"/>
                <a:cs typeface="Roboto Medium" pitchFamily="2" charset="0"/>
              </a:defRPr>
            </a:lvl2pPr>
            <a:lvl3pPr marL="914400" indent="0">
              <a:buFontTx/>
              <a:buNone/>
              <a:defRPr sz="2000">
                <a:latin typeface="Roboto Medium" pitchFamily="2" charset="0"/>
                <a:ea typeface="Roboto Medium" pitchFamily="2" charset="0"/>
                <a:cs typeface="Roboto Medium" pitchFamily="2" charset="0"/>
              </a:defRPr>
            </a:lvl3pPr>
            <a:lvl4pPr marL="1371600" indent="0">
              <a:buFontTx/>
              <a:buNone/>
              <a:defRPr sz="2000">
                <a:latin typeface="Roboto Medium" pitchFamily="2" charset="0"/>
                <a:ea typeface="Roboto Medium" pitchFamily="2" charset="0"/>
                <a:cs typeface="Roboto Medium" pitchFamily="2" charset="0"/>
              </a:defRPr>
            </a:lvl4pPr>
            <a:lvl5pPr marL="1828800" indent="0">
              <a:buFontTx/>
              <a:buNone/>
              <a:defRPr sz="2000">
                <a:latin typeface="Roboto Medium" pitchFamily="2" charset="0"/>
                <a:ea typeface="Roboto Medium" pitchFamily="2" charset="0"/>
                <a:cs typeface="Roboto Medium" pitchFamily="2" charset="0"/>
              </a:defRPr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3" name="Zástupný symbol pro text 16"/>
          <p:cNvSpPr>
            <a:spLocks noGrp="1"/>
          </p:cNvSpPr>
          <p:nvPr>
            <p:ph type="body" sz="quarter" idx="21"/>
          </p:nvPr>
        </p:nvSpPr>
        <p:spPr>
          <a:xfrm>
            <a:off x="1036328" y="3338383"/>
            <a:ext cx="5551896" cy="17968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1100" b="0">
                <a:solidFill>
                  <a:schemeClr val="accent6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defRPr>
            </a:lvl1pPr>
            <a:lvl2pPr marL="457200" indent="0">
              <a:buFontTx/>
              <a:buNone/>
              <a:defRPr sz="2000">
                <a:latin typeface="Roboto Medium" pitchFamily="2" charset="0"/>
                <a:ea typeface="Roboto Medium" pitchFamily="2" charset="0"/>
                <a:cs typeface="Roboto Medium" pitchFamily="2" charset="0"/>
              </a:defRPr>
            </a:lvl2pPr>
            <a:lvl3pPr marL="914400" indent="0">
              <a:buFontTx/>
              <a:buNone/>
              <a:defRPr sz="2000">
                <a:latin typeface="Roboto Medium" pitchFamily="2" charset="0"/>
                <a:ea typeface="Roboto Medium" pitchFamily="2" charset="0"/>
                <a:cs typeface="Roboto Medium" pitchFamily="2" charset="0"/>
              </a:defRPr>
            </a:lvl3pPr>
            <a:lvl4pPr marL="1371600" indent="0">
              <a:buFontTx/>
              <a:buNone/>
              <a:defRPr sz="2000">
                <a:latin typeface="Roboto Medium" pitchFamily="2" charset="0"/>
                <a:ea typeface="Roboto Medium" pitchFamily="2" charset="0"/>
                <a:cs typeface="Roboto Medium" pitchFamily="2" charset="0"/>
              </a:defRPr>
            </a:lvl4pPr>
            <a:lvl5pPr marL="1828800" indent="0">
              <a:buFontTx/>
              <a:buNone/>
              <a:defRPr sz="2000">
                <a:latin typeface="Roboto Medium" pitchFamily="2" charset="0"/>
                <a:ea typeface="Roboto Medium" pitchFamily="2" charset="0"/>
                <a:cs typeface="Roboto Medium" pitchFamily="2" charset="0"/>
              </a:defRPr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5" name="Zástupný symbol pro text 16"/>
          <p:cNvSpPr>
            <a:spLocks noGrp="1"/>
          </p:cNvSpPr>
          <p:nvPr>
            <p:ph type="body" sz="quarter" idx="22"/>
          </p:nvPr>
        </p:nvSpPr>
        <p:spPr>
          <a:xfrm>
            <a:off x="1036328" y="3473670"/>
            <a:ext cx="3487424" cy="180384"/>
          </a:xfrm>
          <a:prstGeom prst="rect">
            <a:avLst/>
          </a:prstGeom>
        </p:spPr>
        <p:txBody>
          <a:bodyPr lIns="0" tIns="36000" rIns="0" bIns="0">
            <a:normAutofit/>
          </a:bodyPr>
          <a:lstStyle>
            <a:lvl1pPr marL="0" indent="0">
              <a:buFontTx/>
              <a:buNone/>
              <a:defRPr sz="900">
                <a:solidFill>
                  <a:schemeClr val="accent6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457200" indent="0">
              <a:buFontTx/>
              <a:buNone/>
              <a:defRPr sz="2000">
                <a:latin typeface="Roboto Medium" pitchFamily="2" charset="0"/>
                <a:ea typeface="Roboto Medium" pitchFamily="2" charset="0"/>
                <a:cs typeface="Roboto Medium" pitchFamily="2" charset="0"/>
              </a:defRPr>
            </a:lvl2pPr>
            <a:lvl3pPr marL="914400" indent="0">
              <a:buFontTx/>
              <a:buNone/>
              <a:defRPr sz="2000">
                <a:latin typeface="Roboto Medium" pitchFamily="2" charset="0"/>
                <a:ea typeface="Roboto Medium" pitchFamily="2" charset="0"/>
                <a:cs typeface="Roboto Medium" pitchFamily="2" charset="0"/>
              </a:defRPr>
            </a:lvl3pPr>
            <a:lvl4pPr marL="1371600" indent="0">
              <a:buFontTx/>
              <a:buNone/>
              <a:defRPr sz="2000">
                <a:latin typeface="Roboto Medium" pitchFamily="2" charset="0"/>
                <a:ea typeface="Roboto Medium" pitchFamily="2" charset="0"/>
                <a:cs typeface="Roboto Medium" pitchFamily="2" charset="0"/>
              </a:defRPr>
            </a:lvl4pPr>
            <a:lvl5pPr marL="1828800" indent="0">
              <a:buFontTx/>
              <a:buNone/>
              <a:defRPr sz="2000">
                <a:latin typeface="Roboto Medium" pitchFamily="2" charset="0"/>
                <a:ea typeface="Roboto Medium" pitchFamily="2" charset="0"/>
                <a:cs typeface="Roboto Medium" pitchFamily="2" charset="0"/>
              </a:defRPr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6" name="Nadpis 1"/>
          <p:cNvSpPr>
            <a:spLocks noGrp="1"/>
          </p:cNvSpPr>
          <p:nvPr>
            <p:ph type="title" hasCustomPrompt="1"/>
          </p:nvPr>
        </p:nvSpPr>
        <p:spPr>
          <a:xfrm>
            <a:off x="1038600" y="1309062"/>
            <a:ext cx="5549624" cy="126338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>
              <a:defRPr sz="3000" b="1" cap="all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7254317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Text a obraz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obrázek 13"/>
          <p:cNvSpPr>
            <a:spLocks noGrp="1" noChangeAspect="1"/>
          </p:cNvSpPr>
          <p:nvPr>
            <p:ph type="pic" sz="quarter" idx="17"/>
          </p:nvPr>
        </p:nvSpPr>
        <p:spPr>
          <a:xfrm>
            <a:off x="6916992" y="813006"/>
            <a:ext cx="1683584" cy="360768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7" name="Zástupný symbol pro text 16"/>
          <p:cNvSpPr>
            <a:spLocks noGrp="1"/>
          </p:cNvSpPr>
          <p:nvPr>
            <p:ph type="body" sz="quarter" idx="19"/>
          </p:nvPr>
        </p:nvSpPr>
        <p:spPr>
          <a:xfrm>
            <a:off x="611560" y="1489446"/>
            <a:ext cx="5976664" cy="293124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 sz="1200" kern="0" baseline="0">
                <a:solidFill>
                  <a:schemeClr val="accent6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180975" marR="0" indent="-180975" algn="l" defTabSz="5429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Pct val="100000"/>
              <a:buFont typeface="Roboto" pitchFamily="2" charset="0"/>
              <a:buChar char="–"/>
              <a:tabLst/>
              <a:defRPr sz="1200">
                <a:solidFill>
                  <a:schemeClr val="accent6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80975" marR="0" indent="180975" algn="l" defTabSz="54292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1200">
                <a:solidFill>
                  <a:schemeClr val="accent6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361950" marR="0" indent="-18097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1200">
                <a:latin typeface="+mn-lt"/>
                <a:ea typeface="Roboto Medium" pitchFamily="2" charset="0"/>
                <a:cs typeface="Roboto Medium" pitchFamily="2" charset="0"/>
              </a:defRPr>
            </a:lvl4pPr>
            <a:lvl5pPr marL="534988" marR="0" indent="-17303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1200">
                <a:solidFill>
                  <a:schemeClr val="tx2"/>
                </a:solidFill>
                <a:latin typeface="+mn-lt"/>
                <a:ea typeface="Roboto Medium" pitchFamily="2" charset="0"/>
                <a:cs typeface="Roboto Medium" pitchFamily="2" charset="0"/>
              </a:defRPr>
            </a:lvl5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kumimoji="0" lang="en-US" dirty="0"/>
          </a:p>
        </p:txBody>
      </p:sp>
      <p:sp>
        <p:nvSpPr>
          <p:cNvPr id="8" name="Nadpis 1"/>
          <p:cNvSpPr>
            <a:spLocks noGrp="1"/>
          </p:cNvSpPr>
          <p:nvPr>
            <p:ph type="title" hasCustomPrompt="1"/>
          </p:nvPr>
        </p:nvSpPr>
        <p:spPr>
          <a:xfrm>
            <a:off x="611560" y="813007"/>
            <a:ext cx="5976664" cy="54115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l">
              <a:defRPr sz="1500" b="1" kern="0" cap="all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4253276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Text 2 sloupce a obraz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obrázek 13"/>
          <p:cNvSpPr>
            <a:spLocks noGrp="1" noChangeAspect="1"/>
          </p:cNvSpPr>
          <p:nvPr>
            <p:ph type="pic" sz="quarter" idx="17"/>
          </p:nvPr>
        </p:nvSpPr>
        <p:spPr>
          <a:xfrm>
            <a:off x="6916992" y="813006"/>
            <a:ext cx="1683584" cy="360768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13" name="Zástupný symbol pro text 16"/>
          <p:cNvSpPr>
            <a:spLocks noGrp="1"/>
          </p:cNvSpPr>
          <p:nvPr>
            <p:ph type="body" sz="quarter" idx="20"/>
          </p:nvPr>
        </p:nvSpPr>
        <p:spPr>
          <a:xfrm>
            <a:off x="611560" y="1491630"/>
            <a:ext cx="5976664" cy="2916324"/>
          </a:xfrm>
          <a:prstGeom prst="rect">
            <a:avLst/>
          </a:prstGeom>
        </p:spPr>
        <p:txBody>
          <a:bodyPr wrap="square" lIns="0" tIns="0" rIns="0" bIns="0" numCol="2" spcCol="21600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 sz="1200" kern="0" baseline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180975" marR="0" indent="-180975" algn="l" defTabSz="5429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Pct val="100000"/>
              <a:buFont typeface="Roboto" pitchFamily="2" charset="0"/>
              <a:buChar char="–"/>
              <a:tabLst/>
              <a:defRPr sz="120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80975" marR="0" indent="180975" algn="l" defTabSz="54292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120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6002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 sz="2000">
                <a:latin typeface="Roboto Medium" pitchFamily="2" charset="0"/>
                <a:ea typeface="Roboto Medium" pitchFamily="2" charset="0"/>
                <a:cs typeface="Roboto Medium" pitchFamily="2" charset="0"/>
              </a:defRPr>
            </a:lvl4pPr>
            <a:lvl5pPr marL="20574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»"/>
              <a:tabLst/>
              <a:defRPr sz="2000">
                <a:latin typeface="Roboto Medium" pitchFamily="2" charset="0"/>
                <a:ea typeface="Roboto Medium" pitchFamily="2" charset="0"/>
                <a:cs typeface="Roboto Medium" pitchFamily="2" charset="0"/>
              </a:defRPr>
            </a:lvl5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</p:txBody>
      </p:sp>
      <p:cxnSp>
        <p:nvCxnSpPr>
          <p:cNvPr id="15" name="Přímá spojnice 14"/>
          <p:cNvCxnSpPr/>
          <p:nvPr userDrawn="1"/>
        </p:nvCxnSpPr>
        <p:spPr>
          <a:xfrm>
            <a:off x="3635896" y="1525098"/>
            <a:ext cx="0" cy="2882856"/>
          </a:xfrm>
          <a:prstGeom prst="line">
            <a:avLst/>
          </a:prstGeom>
          <a:ln w="6350">
            <a:solidFill>
              <a:schemeClr val="bg2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Nadpis 1"/>
          <p:cNvSpPr>
            <a:spLocks noGrp="1"/>
          </p:cNvSpPr>
          <p:nvPr>
            <p:ph type="title" hasCustomPrompt="1"/>
          </p:nvPr>
        </p:nvSpPr>
        <p:spPr>
          <a:xfrm>
            <a:off x="611560" y="813007"/>
            <a:ext cx="5976664" cy="54115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l">
              <a:defRPr sz="1500" b="1" kern="0" cap="all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27159633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Graf a nadpi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2"/>
          <p:cNvSpPr>
            <a:spLocks noGrp="1"/>
          </p:cNvSpPr>
          <p:nvPr>
            <p:ph sz="quarter" idx="20" hasCustomPrompt="1"/>
          </p:nvPr>
        </p:nvSpPr>
        <p:spPr>
          <a:xfrm>
            <a:off x="611561" y="1491854"/>
            <a:ext cx="5976664" cy="2915840"/>
          </a:xfrm>
          <a:prstGeom prst="rect">
            <a:avLst/>
          </a:prstGeom>
        </p:spPr>
        <p:txBody>
          <a:bodyPr/>
          <a:lstStyle>
            <a:lvl1pPr>
              <a:defRPr sz="1000" baseline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cs-CZ" dirty="0"/>
              <a:t>Vložit objekt</a:t>
            </a:r>
          </a:p>
        </p:txBody>
      </p:sp>
      <p:sp>
        <p:nvSpPr>
          <p:cNvPr id="9" name="Nadpis 1"/>
          <p:cNvSpPr>
            <a:spLocks noGrp="1"/>
          </p:cNvSpPr>
          <p:nvPr>
            <p:ph type="title" hasCustomPrompt="1"/>
          </p:nvPr>
        </p:nvSpPr>
        <p:spPr>
          <a:xfrm>
            <a:off x="611560" y="813007"/>
            <a:ext cx="5976664" cy="54115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l">
              <a:defRPr sz="1500" b="1" kern="0" cap="all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16764072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Obrázek a text - 1 sloup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obrázek 13"/>
          <p:cNvSpPr>
            <a:spLocks noGrp="1" noChangeAspect="1"/>
          </p:cNvSpPr>
          <p:nvPr>
            <p:ph type="pic" sz="quarter" idx="17"/>
          </p:nvPr>
        </p:nvSpPr>
        <p:spPr>
          <a:xfrm>
            <a:off x="6916992" y="789552"/>
            <a:ext cx="1615448" cy="3631134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Verdana" panose="020B0604030504040204" pitchFamily="34" charset="0"/>
              </a:defRPr>
            </a:lvl1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12" name="Zástupný symbol pro text 16"/>
          <p:cNvSpPr>
            <a:spLocks noGrp="1"/>
          </p:cNvSpPr>
          <p:nvPr>
            <p:ph type="body" sz="quarter" idx="19"/>
          </p:nvPr>
        </p:nvSpPr>
        <p:spPr>
          <a:xfrm>
            <a:off x="2339752" y="789552"/>
            <a:ext cx="4320480" cy="3618402"/>
          </a:xfrm>
          <a:prstGeom prst="rect">
            <a:avLst/>
          </a:prstGeom>
        </p:spPr>
        <p:txBody>
          <a:bodyPr wrap="square" lIns="72000" tIns="0" rIns="72000" bIns="0" numCol="1" spcCol="21600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 sz="1200" kern="0" baseline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180975" marR="0" indent="-180975" algn="l" defTabSz="5429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Pct val="100000"/>
              <a:buFont typeface="Roboto" pitchFamily="2" charset="0"/>
              <a:buChar char="–"/>
              <a:tabLst/>
              <a:defRPr sz="120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80975" marR="0" indent="180975" algn="l" defTabSz="54292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120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6002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 sz="2000">
                <a:latin typeface="Roboto Medium" pitchFamily="2" charset="0"/>
                <a:ea typeface="Roboto Medium" pitchFamily="2" charset="0"/>
                <a:cs typeface="Roboto Medium" pitchFamily="2" charset="0"/>
              </a:defRPr>
            </a:lvl4pPr>
            <a:lvl5pPr marL="20574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»"/>
              <a:tabLst/>
              <a:defRPr sz="2000">
                <a:latin typeface="Roboto Medium" pitchFamily="2" charset="0"/>
                <a:ea typeface="Roboto Medium" pitchFamily="2" charset="0"/>
                <a:cs typeface="Roboto Medium" pitchFamily="2" charset="0"/>
              </a:defRPr>
            </a:lvl5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</p:txBody>
      </p:sp>
      <p:cxnSp>
        <p:nvCxnSpPr>
          <p:cNvPr id="14" name="Přímá spojnice 13"/>
          <p:cNvCxnSpPr/>
          <p:nvPr userDrawn="1"/>
        </p:nvCxnSpPr>
        <p:spPr>
          <a:xfrm>
            <a:off x="6804248" y="789552"/>
            <a:ext cx="0" cy="3618402"/>
          </a:xfrm>
          <a:prstGeom prst="line">
            <a:avLst/>
          </a:prstGeom>
          <a:ln w="6350">
            <a:solidFill>
              <a:schemeClr val="bg2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14"/>
          <p:cNvCxnSpPr/>
          <p:nvPr userDrawn="1"/>
        </p:nvCxnSpPr>
        <p:spPr>
          <a:xfrm>
            <a:off x="2285952" y="789552"/>
            <a:ext cx="0" cy="3618402"/>
          </a:xfrm>
          <a:prstGeom prst="line">
            <a:avLst/>
          </a:prstGeom>
          <a:ln w="6350">
            <a:solidFill>
              <a:schemeClr val="bg2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Nadpis 1"/>
          <p:cNvSpPr>
            <a:spLocks noGrp="1"/>
          </p:cNvSpPr>
          <p:nvPr>
            <p:ph type="title" hasCustomPrompt="1"/>
          </p:nvPr>
        </p:nvSpPr>
        <p:spPr>
          <a:xfrm>
            <a:off x="611560" y="789553"/>
            <a:ext cx="1584176" cy="4616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l">
              <a:defRPr sz="1500" b="1" kern="0" cap="all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4675701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Obrázek a text - 2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Přímá spojnice 11"/>
          <p:cNvCxnSpPr/>
          <p:nvPr userDrawn="1"/>
        </p:nvCxnSpPr>
        <p:spPr>
          <a:xfrm>
            <a:off x="4499992" y="789552"/>
            <a:ext cx="0" cy="3618402"/>
          </a:xfrm>
          <a:prstGeom prst="line">
            <a:avLst/>
          </a:prstGeom>
          <a:ln w="6350">
            <a:solidFill>
              <a:schemeClr val="bg2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ástupný symbol pro obrázek 13"/>
          <p:cNvSpPr>
            <a:spLocks noGrp="1" noChangeAspect="1"/>
          </p:cNvSpPr>
          <p:nvPr>
            <p:ph type="pic" sz="quarter" idx="17"/>
          </p:nvPr>
        </p:nvSpPr>
        <p:spPr>
          <a:xfrm>
            <a:off x="6916992" y="789552"/>
            <a:ext cx="1615448" cy="3631134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Verdana" panose="020B0604030504040204" pitchFamily="34" charset="0"/>
              </a:defRPr>
            </a:lvl1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15" name="Zástupný symbol pro text 16"/>
          <p:cNvSpPr>
            <a:spLocks noGrp="1"/>
          </p:cNvSpPr>
          <p:nvPr>
            <p:ph type="body" sz="quarter" idx="19"/>
          </p:nvPr>
        </p:nvSpPr>
        <p:spPr>
          <a:xfrm>
            <a:off x="2339752" y="789552"/>
            <a:ext cx="4392488" cy="3618402"/>
          </a:xfrm>
          <a:prstGeom prst="rect">
            <a:avLst/>
          </a:prstGeom>
        </p:spPr>
        <p:txBody>
          <a:bodyPr wrap="square" lIns="72000" tIns="0" rIns="72000" bIns="0" numCol="2" spcCol="21600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 sz="1200" kern="0" baseline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180975" marR="0" indent="-180975" algn="l" defTabSz="5429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Pct val="100000"/>
              <a:buFont typeface="Roboto" pitchFamily="2" charset="0"/>
              <a:buChar char="–"/>
              <a:tabLst/>
              <a:defRPr sz="120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80975" marR="0" indent="180975" algn="l" defTabSz="54292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120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6002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 sz="2000">
                <a:latin typeface="Roboto Medium" pitchFamily="2" charset="0"/>
                <a:ea typeface="Roboto Medium" pitchFamily="2" charset="0"/>
                <a:cs typeface="Roboto Medium" pitchFamily="2" charset="0"/>
              </a:defRPr>
            </a:lvl4pPr>
            <a:lvl5pPr marL="20574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»"/>
              <a:tabLst/>
              <a:defRPr sz="2000">
                <a:latin typeface="Roboto Medium" pitchFamily="2" charset="0"/>
                <a:ea typeface="Roboto Medium" pitchFamily="2" charset="0"/>
                <a:cs typeface="Roboto Medium" pitchFamily="2" charset="0"/>
              </a:defRPr>
            </a:lvl5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</p:txBody>
      </p:sp>
      <p:sp>
        <p:nvSpPr>
          <p:cNvPr id="16" name="Nadpis 1"/>
          <p:cNvSpPr>
            <a:spLocks noGrp="1"/>
          </p:cNvSpPr>
          <p:nvPr>
            <p:ph type="title" hasCustomPrompt="1"/>
          </p:nvPr>
        </p:nvSpPr>
        <p:spPr>
          <a:xfrm>
            <a:off x="611560" y="789553"/>
            <a:ext cx="1584176" cy="4616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l">
              <a:defRPr sz="1500" b="1" kern="0" cap="all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cxnSp>
        <p:nvCxnSpPr>
          <p:cNvPr id="17" name="Přímá spojnice 16"/>
          <p:cNvCxnSpPr/>
          <p:nvPr userDrawn="1"/>
        </p:nvCxnSpPr>
        <p:spPr>
          <a:xfrm>
            <a:off x="6804248" y="789552"/>
            <a:ext cx="0" cy="3618402"/>
          </a:xfrm>
          <a:prstGeom prst="line">
            <a:avLst/>
          </a:prstGeom>
          <a:ln w="6350">
            <a:solidFill>
              <a:schemeClr val="bg2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17"/>
          <p:cNvCxnSpPr/>
          <p:nvPr userDrawn="1"/>
        </p:nvCxnSpPr>
        <p:spPr>
          <a:xfrm>
            <a:off x="2285952" y="789552"/>
            <a:ext cx="0" cy="3618402"/>
          </a:xfrm>
          <a:prstGeom prst="line">
            <a:avLst/>
          </a:prstGeom>
          <a:ln w="6350">
            <a:solidFill>
              <a:schemeClr val="bg2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1187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Graf a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obsah 2"/>
          <p:cNvSpPr>
            <a:spLocks noGrp="1" noChangeAspect="1"/>
          </p:cNvSpPr>
          <p:nvPr>
            <p:ph sz="quarter" idx="20" hasCustomPrompt="1"/>
          </p:nvPr>
        </p:nvSpPr>
        <p:spPr>
          <a:xfrm>
            <a:off x="2411761" y="789552"/>
            <a:ext cx="6120680" cy="3618402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cs-CZ" dirty="0"/>
              <a:t>Vložte objekt</a:t>
            </a:r>
          </a:p>
        </p:txBody>
      </p:sp>
      <p:cxnSp>
        <p:nvCxnSpPr>
          <p:cNvPr id="13" name="Přímá spojnice 12"/>
          <p:cNvCxnSpPr/>
          <p:nvPr userDrawn="1"/>
        </p:nvCxnSpPr>
        <p:spPr>
          <a:xfrm>
            <a:off x="2285952" y="789552"/>
            <a:ext cx="0" cy="3618402"/>
          </a:xfrm>
          <a:prstGeom prst="line">
            <a:avLst/>
          </a:prstGeom>
          <a:ln w="6350">
            <a:solidFill>
              <a:schemeClr val="bg2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Nadpis 1"/>
          <p:cNvSpPr>
            <a:spLocks noGrp="1"/>
          </p:cNvSpPr>
          <p:nvPr>
            <p:ph type="title" hasCustomPrompt="1"/>
          </p:nvPr>
        </p:nvSpPr>
        <p:spPr>
          <a:xfrm>
            <a:off x="611560" y="789553"/>
            <a:ext cx="1584176" cy="4616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l">
              <a:defRPr sz="1500" b="1" kern="0" cap="all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3501923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zdn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45933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554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1" cy="5143500"/>
          </a:xfrm>
          <a:prstGeom prst="rect">
            <a:avLst/>
          </a:prstGeom>
        </p:spPr>
      </p:pic>
      <p:sp>
        <p:nvSpPr>
          <p:cNvPr id="5" name="Ovál 4"/>
          <p:cNvSpPr>
            <a:spLocks/>
          </p:cNvSpPr>
          <p:nvPr/>
        </p:nvSpPr>
        <p:spPr>
          <a:xfrm>
            <a:off x="543424" y="4693481"/>
            <a:ext cx="180000" cy="18038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atin typeface="Verdana" panose="020B0604030504040204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453404" y="4683645"/>
            <a:ext cx="36004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08B67A80-0FB4-4083-B869-6BB4B16DA18A}" type="slidenum">
              <a:rPr lang="cs-CZ" sz="700" b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algn="ctr"/>
              <a:t>‹#›</a:t>
            </a:fld>
            <a:endParaRPr lang="cs-CZ" sz="700" b="1" dirty="0">
              <a:solidFill>
                <a:schemeClr val="accent5">
                  <a:lumMod val="20000"/>
                  <a:lumOff val="8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9277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357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.jpeg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16" b="16465"/>
          <a:stretch/>
        </p:blipFill>
        <p:spPr>
          <a:xfrm>
            <a:off x="0" y="-20538"/>
            <a:ext cx="9144000" cy="432048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4"/>
          <a:srcRect t="2419" b="3555"/>
          <a:stretch/>
        </p:blipFill>
        <p:spPr>
          <a:xfrm>
            <a:off x="1145741" y="2715766"/>
            <a:ext cx="6852518" cy="1275328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7" t="18171" r="48857"/>
          <a:stretch/>
        </p:blipFill>
        <p:spPr>
          <a:xfrm>
            <a:off x="2699792" y="4443505"/>
            <a:ext cx="1584176" cy="648525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971" y="4409793"/>
            <a:ext cx="1375090" cy="398776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58" t="18171" r="-1" b="19478"/>
          <a:stretch/>
        </p:blipFill>
        <p:spPr>
          <a:xfrm>
            <a:off x="7123224" y="4443505"/>
            <a:ext cx="1512168" cy="576517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29" t="18171" r="24428"/>
          <a:stretch/>
        </p:blipFill>
        <p:spPr>
          <a:xfrm>
            <a:off x="4821471" y="4371950"/>
            <a:ext cx="1542022" cy="7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484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611560" y="813007"/>
            <a:ext cx="7992888" cy="541152"/>
          </a:xfrm>
          <a:solidFill>
            <a:srgbClr val="7FBA22"/>
          </a:solidFill>
        </p:spPr>
        <p:txBody>
          <a:bodyPr anchor="ctr"/>
          <a:lstStyle/>
          <a:p>
            <a:r>
              <a:rPr lang="cs-CZ" dirty="0">
                <a:solidFill>
                  <a:schemeClr val="bg1"/>
                </a:solidFill>
              </a:rPr>
              <a:t>  </a:t>
            </a:r>
            <a:r>
              <a:rPr lang="cs-CZ" sz="2000" dirty="0">
                <a:solidFill>
                  <a:schemeClr val="bg1"/>
                </a:solidFill>
              </a:rPr>
              <a:t>Co ukázala předregistrační výzva</a:t>
            </a:r>
          </a:p>
        </p:txBody>
      </p:sp>
      <p:graphicFrame>
        <p:nvGraphicFramePr>
          <p:cNvPr id="52" name="Graf 51">
            <a:extLst>
              <a:ext uri="{FF2B5EF4-FFF2-40B4-BE49-F238E27FC236}">
                <a16:creationId xmlns:a16="http://schemas.microsoft.com/office/drawing/2014/main" id="{00000000-0008-0000-04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45200973"/>
              </p:ext>
            </p:extLst>
          </p:nvPr>
        </p:nvGraphicFramePr>
        <p:xfrm>
          <a:off x="611560" y="1419622"/>
          <a:ext cx="5976664" cy="31683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19186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611560" y="813007"/>
            <a:ext cx="7992888" cy="541152"/>
          </a:xfrm>
          <a:solidFill>
            <a:srgbClr val="7FBA22"/>
          </a:solidFill>
        </p:spPr>
        <p:txBody>
          <a:bodyPr anchor="ctr"/>
          <a:lstStyle/>
          <a:p>
            <a:r>
              <a:rPr lang="cs-CZ" dirty="0">
                <a:solidFill>
                  <a:schemeClr val="bg1"/>
                </a:solidFill>
              </a:rPr>
              <a:t>  </a:t>
            </a:r>
            <a:r>
              <a:rPr lang="cs-CZ" sz="2000" dirty="0">
                <a:solidFill>
                  <a:schemeClr val="bg1"/>
                </a:solidFill>
              </a:rPr>
              <a:t>Co ukázala předregistrační výzva</a:t>
            </a:r>
          </a:p>
        </p:txBody>
      </p:sp>
      <p:graphicFrame>
        <p:nvGraphicFramePr>
          <p:cNvPr id="4" name="Graf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68377189"/>
              </p:ext>
            </p:extLst>
          </p:nvPr>
        </p:nvGraphicFramePr>
        <p:xfrm>
          <a:off x="611560" y="1491630"/>
          <a:ext cx="5976664" cy="32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46150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611560" y="813007"/>
            <a:ext cx="7992888" cy="541152"/>
          </a:xfrm>
          <a:solidFill>
            <a:srgbClr val="7FBA22"/>
          </a:solidFill>
        </p:spPr>
        <p:txBody>
          <a:bodyPr anchor="ctr"/>
          <a:lstStyle/>
          <a:p>
            <a:r>
              <a:rPr lang="cs-CZ" dirty="0">
                <a:solidFill>
                  <a:schemeClr val="bg1"/>
                </a:solidFill>
              </a:rPr>
              <a:t>  </a:t>
            </a:r>
            <a:r>
              <a:rPr lang="cs-CZ" sz="2000" dirty="0">
                <a:solidFill>
                  <a:schemeClr val="bg1"/>
                </a:solidFill>
              </a:rPr>
              <a:t>Co ukázala předregistrační výzva</a:t>
            </a:r>
          </a:p>
        </p:txBody>
      </p:sp>
      <p:graphicFrame>
        <p:nvGraphicFramePr>
          <p:cNvPr id="4" name="Graf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81592001"/>
              </p:ext>
            </p:extLst>
          </p:nvPr>
        </p:nvGraphicFramePr>
        <p:xfrm>
          <a:off x="611560" y="1491630"/>
          <a:ext cx="5976664" cy="320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07183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ovéPole 7">
            <a:extLst>
              <a:ext uri="{FF2B5EF4-FFF2-40B4-BE49-F238E27FC236}">
                <a16:creationId xmlns:a16="http://schemas.microsoft.com/office/drawing/2014/main" id="{1EBBA741-D5C4-4690-94DB-B47A87863539}"/>
              </a:ext>
            </a:extLst>
          </p:cNvPr>
          <p:cNvSpPr txBox="1"/>
          <p:nvPr/>
        </p:nvSpPr>
        <p:spPr>
          <a:xfrm>
            <a:off x="6372200" y="4443958"/>
            <a:ext cx="1709936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500" dirty="0">
                <a:latin typeface="PT Sans"/>
                <a:ea typeface="PT Sans"/>
                <a:cs typeface="PT Sans"/>
                <a:sym typeface="PT Sans"/>
              </a:rPr>
              <a:t>Zdroj: Komora OZE pro Uhelnou komisi</a:t>
            </a:r>
          </a:p>
        </p:txBody>
      </p:sp>
      <p:graphicFrame>
        <p:nvGraphicFramePr>
          <p:cNvPr id="9" name="Graf 8">
            <a:extLst>
              <a:ext uri="{FF2B5EF4-FFF2-40B4-BE49-F238E27FC236}">
                <a16:creationId xmlns:a16="http://schemas.microsoft.com/office/drawing/2014/main" id="{8AE539D8-9A84-40BD-BB5D-F2972D9DBED2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914040" y="195486"/>
          <a:ext cx="7315919" cy="44630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860488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32"/>
          <a:stretch/>
        </p:blipFill>
        <p:spPr>
          <a:xfrm>
            <a:off x="0" y="0"/>
            <a:ext cx="9138610" cy="5164038"/>
          </a:xfrm>
          <a:prstGeom prst="rect">
            <a:avLst/>
          </a:prstGeom>
        </p:spPr>
      </p:pic>
      <p:sp>
        <p:nvSpPr>
          <p:cNvPr id="3" name="Nadpis 1"/>
          <p:cNvSpPr txBox="1">
            <a:spLocks/>
          </p:cNvSpPr>
          <p:nvPr/>
        </p:nvSpPr>
        <p:spPr>
          <a:xfrm>
            <a:off x="1580972" y="1419622"/>
            <a:ext cx="5976665" cy="1471511"/>
          </a:xfrm>
          <a:prstGeom prst="rect">
            <a:avLst/>
          </a:prstGeom>
          <a:solidFill>
            <a:schemeClr val="bg1">
              <a:alpha val="72000"/>
            </a:schemeClr>
          </a:solidFill>
        </p:spPr>
        <p:txBody>
          <a:bodyPr wrap="square" lIns="180000" tIns="180000" rIns="180000" bIns="18000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600" b="1" dirty="0">
                <a:solidFill>
                  <a:srgbClr val="00529F"/>
                </a:solidFill>
              </a:rPr>
              <a:t>Nově vyhlašované výzvy </a:t>
            </a:r>
          </a:p>
          <a:p>
            <a:r>
              <a:rPr lang="cs-CZ" sz="3600" b="1" dirty="0">
                <a:solidFill>
                  <a:srgbClr val="00529F"/>
                </a:solidFill>
              </a:rPr>
              <a:t>4,5 mld. Kč</a:t>
            </a:r>
          </a:p>
        </p:txBody>
      </p:sp>
    </p:spTree>
    <p:extLst>
      <p:ext uri="{BB962C8B-B14F-4D97-AF65-F5344CB8AC3E}">
        <p14:creationId xmlns:p14="http://schemas.microsoft.com/office/powerpoint/2010/main" val="3636520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sz="quarter" idx="19"/>
          </p:nvPr>
        </p:nvSpPr>
        <p:spPr>
          <a:xfrm>
            <a:off x="611560" y="1489446"/>
            <a:ext cx="6048672" cy="3170536"/>
          </a:xfrm>
        </p:spPr>
        <p:txBody>
          <a:bodyPr/>
          <a:lstStyle/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cs-CZ" sz="1400" b="1" dirty="0">
                <a:solidFill>
                  <a:srgbClr val="00529F"/>
                </a:solidFill>
              </a:rPr>
              <a:t>1. výzva </a:t>
            </a:r>
            <a:r>
              <a:rPr lang="cs-CZ" sz="1400" dirty="0">
                <a:solidFill>
                  <a:srgbClr val="00529F"/>
                </a:solidFill>
              </a:rPr>
              <a:t>– </a:t>
            </a:r>
            <a:r>
              <a:rPr lang="cs-CZ" sz="1400" b="1" dirty="0">
                <a:solidFill>
                  <a:srgbClr val="00529F"/>
                </a:solidFill>
              </a:rPr>
              <a:t>projekty </a:t>
            </a:r>
            <a:r>
              <a:rPr lang="cs-CZ" sz="1400" dirty="0">
                <a:solidFill>
                  <a:srgbClr val="00529F"/>
                </a:solidFill>
              </a:rPr>
              <a:t>s výkonem do 1 </a:t>
            </a:r>
            <a:r>
              <a:rPr lang="cs-CZ" sz="1400" dirty="0" err="1" smtClean="0">
                <a:solidFill>
                  <a:srgbClr val="00529F"/>
                </a:solidFill>
              </a:rPr>
              <a:t>MWp</a:t>
            </a:r>
            <a:r>
              <a:rPr lang="cs-CZ" sz="1400" dirty="0" smtClean="0">
                <a:solidFill>
                  <a:srgbClr val="00529F"/>
                </a:solidFill>
              </a:rPr>
              <a:t> </a:t>
            </a:r>
            <a:r>
              <a:rPr lang="cs-CZ" sz="1400" dirty="0">
                <a:solidFill>
                  <a:srgbClr val="00529F"/>
                </a:solidFill>
              </a:rPr>
              <a:t>(malé projekty)</a:t>
            </a:r>
            <a:br>
              <a:rPr lang="cs-CZ" sz="1400" dirty="0">
                <a:solidFill>
                  <a:srgbClr val="00529F"/>
                </a:solidFill>
              </a:rPr>
            </a:br>
            <a:r>
              <a:rPr lang="cs-CZ" sz="1400" dirty="0"/>
              <a:t>Alokace: </a:t>
            </a:r>
            <a:r>
              <a:rPr lang="cs-CZ" sz="1400" b="1" dirty="0"/>
              <a:t>1 mld. Kč - nesoutěžní průběžná </a:t>
            </a:r>
            <a:r>
              <a:rPr lang="cs-CZ" sz="1400" b="1" dirty="0" smtClean="0"/>
              <a:t>výzva ……….....</a:t>
            </a:r>
            <a:r>
              <a:rPr lang="cs-CZ" sz="1400" b="1" dirty="0" smtClean="0">
                <a:solidFill>
                  <a:schemeClr val="tx2"/>
                </a:solidFill>
              </a:rPr>
              <a:t>cca 230 projektů</a:t>
            </a:r>
            <a:endParaRPr lang="cs-CZ" sz="1400" b="1" dirty="0">
              <a:solidFill>
                <a:schemeClr val="tx2"/>
              </a:solidFill>
            </a:endParaRPr>
          </a:p>
          <a:p>
            <a:pPr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</a:pPr>
            <a:r>
              <a:rPr lang="cs-CZ" sz="1400" b="1" dirty="0">
                <a:solidFill>
                  <a:srgbClr val="00529F"/>
                </a:solidFill>
              </a:rPr>
              <a:t>2. výzva </a:t>
            </a:r>
            <a:r>
              <a:rPr lang="cs-CZ" sz="1400" dirty="0">
                <a:solidFill>
                  <a:srgbClr val="00529F"/>
                </a:solidFill>
              </a:rPr>
              <a:t>– </a:t>
            </a:r>
            <a:r>
              <a:rPr lang="cs-CZ" sz="1400" b="1" dirty="0">
                <a:solidFill>
                  <a:srgbClr val="00529F"/>
                </a:solidFill>
              </a:rPr>
              <a:t>projekty </a:t>
            </a:r>
            <a:r>
              <a:rPr lang="cs-CZ" sz="1400" dirty="0">
                <a:solidFill>
                  <a:srgbClr val="00529F"/>
                </a:solidFill>
              </a:rPr>
              <a:t>s výkonem nad 1 </a:t>
            </a:r>
            <a:r>
              <a:rPr lang="cs-CZ" sz="1400" dirty="0" err="1" smtClean="0">
                <a:solidFill>
                  <a:srgbClr val="00529F"/>
                </a:solidFill>
              </a:rPr>
              <a:t>MWp</a:t>
            </a:r>
            <a:r>
              <a:rPr lang="cs-CZ" sz="1400" dirty="0" smtClean="0">
                <a:solidFill>
                  <a:srgbClr val="00529F"/>
                </a:solidFill>
              </a:rPr>
              <a:t> </a:t>
            </a:r>
            <a:r>
              <a:rPr lang="cs-CZ" sz="1400" dirty="0">
                <a:solidFill>
                  <a:srgbClr val="00529F"/>
                </a:solidFill>
              </a:rPr>
              <a:t>(velké projekty)</a:t>
            </a: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cs-CZ" sz="1400" dirty="0"/>
              <a:t>Alokace: </a:t>
            </a:r>
            <a:r>
              <a:rPr lang="cs-CZ" sz="1400" b="1" dirty="0"/>
              <a:t>3,5 mld. Kč</a:t>
            </a:r>
            <a:r>
              <a:rPr lang="cs-CZ" sz="1400" dirty="0"/>
              <a:t> </a:t>
            </a:r>
            <a:r>
              <a:rPr lang="cs-CZ" sz="1400" b="1" dirty="0"/>
              <a:t>-</a:t>
            </a:r>
            <a:r>
              <a:rPr lang="cs-CZ" sz="1400" dirty="0"/>
              <a:t> </a:t>
            </a:r>
            <a:r>
              <a:rPr lang="cs-CZ" sz="1400" b="1" dirty="0"/>
              <a:t>soutěžní kolová </a:t>
            </a:r>
            <a:r>
              <a:rPr lang="cs-CZ" sz="1400" b="1" dirty="0" smtClean="0"/>
              <a:t>výzva………………….</a:t>
            </a:r>
            <a:r>
              <a:rPr lang="cs-CZ" sz="1400" b="1" dirty="0" smtClean="0">
                <a:solidFill>
                  <a:schemeClr val="tx2"/>
                </a:solidFill>
              </a:rPr>
              <a:t>cca 45 projektů</a:t>
            </a:r>
            <a:endParaRPr lang="cs-CZ" sz="1400" b="1" dirty="0">
              <a:solidFill>
                <a:schemeClr val="tx2"/>
              </a:solidFill>
            </a:endParaRPr>
          </a:p>
          <a:p>
            <a:pPr lvl="0">
              <a:lnSpc>
                <a:spcPct val="110000"/>
              </a:lnSpc>
              <a:spcBef>
                <a:spcPts val="2400"/>
              </a:spcBef>
              <a:spcAft>
                <a:spcPts val="0"/>
              </a:spcAft>
            </a:pPr>
            <a:r>
              <a:rPr lang="cs-CZ" sz="1300" b="1" dirty="0">
                <a:solidFill>
                  <a:srgbClr val="000000"/>
                </a:solidFill>
              </a:rPr>
              <a:t>Podporované projekty FVE:</a:t>
            </a:r>
          </a:p>
          <a:p>
            <a:pPr lvl="1">
              <a:lnSpc>
                <a:spcPct val="110000"/>
              </a:lnSpc>
              <a:spcAft>
                <a:spcPts val="0"/>
              </a:spcAft>
              <a:buFontTx/>
              <a:buChar char="-"/>
            </a:pPr>
            <a:r>
              <a:rPr lang="cs-CZ" sz="1300" dirty="0">
                <a:solidFill>
                  <a:srgbClr val="000000"/>
                </a:solidFill>
              </a:rPr>
              <a:t>integrované do konstrukcí budov, </a:t>
            </a:r>
            <a:r>
              <a:rPr lang="cs-CZ" sz="1300" dirty="0" smtClean="0">
                <a:solidFill>
                  <a:srgbClr val="000000"/>
                </a:solidFill>
              </a:rPr>
              <a:t>pozemní zejm. </a:t>
            </a:r>
            <a:r>
              <a:rPr lang="cs-CZ" sz="1300" dirty="0" err="1" smtClean="0">
                <a:solidFill>
                  <a:srgbClr val="000000"/>
                </a:solidFill>
              </a:rPr>
              <a:t>brownifieldy</a:t>
            </a:r>
            <a:r>
              <a:rPr lang="cs-CZ" sz="1300" dirty="0" smtClean="0">
                <a:solidFill>
                  <a:srgbClr val="000000"/>
                </a:solidFill>
              </a:rPr>
              <a:t> </a:t>
            </a:r>
            <a:r>
              <a:rPr lang="cs-CZ" sz="1300" dirty="0">
                <a:solidFill>
                  <a:srgbClr val="000000"/>
                </a:solidFill>
              </a:rPr>
              <a:t>(</a:t>
            </a:r>
            <a:r>
              <a:rPr lang="cs-CZ" sz="1300" dirty="0">
                <a:solidFill>
                  <a:schemeClr val="tx2"/>
                </a:solidFill>
              </a:rPr>
              <a:t>omezení pro </a:t>
            </a:r>
            <a:r>
              <a:rPr lang="cs-CZ" sz="1300" dirty="0" smtClean="0">
                <a:solidFill>
                  <a:schemeClr val="tx2"/>
                </a:solidFill>
              </a:rPr>
              <a:t>ZPF)</a:t>
            </a:r>
            <a:endParaRPr lang="cs-CZ" sz="1300" strike="sngStrike" dirty="0">
              <a:solidFill>
                <a:schemeClr val="tx2"/>
              </a:solidFill>
            </a:endParaRPr>
          </a:p>
          <a:p>
            <a:pPr lvl="1">
              <a:lnSpc>
                <a:spcPct val="110000"/>
              </a:lnSpc>
              <a:spcAft>
                <a:spcPts val="0"/>
              </a:spcAft>
              <a:buFontTx/>
              <a:buChar char="-"/>
            </a:pPr>
            <a:r>
              <a:rPr lang="cs-CZ" sz="1300" dirty="0">
                <a:solidFill>
                  <a:srgbClr val="000000"/>
                </a:solidFill>
              </a:rPr>
              <a:t>akumulace jen jako součást </a:t>
            </a:r>
            <a:r>
              <a:rPr lang="cs-CZ" sz="1300" dirty="0" smtClean="0">
                <a:solidFill>
                  <a:srgbClr val="000000"/>
                </a:solidFill>
              </a:rPr>
              <a:t>komplexních </a:t>
            </a:r>
            <a:r>
              <a:rPr lang="cs-CZ" sz="1300" dirty="0">
                <a:solidFill>
                  <a:srgbClr val="000000"/>
                </a:solidFill>
              </a:rPr>
              <a:t>p</a:t>
            </a:r>
            <a:r>
              <a:rPr lang="cs-CZ" sz="1300" dirty="0" smtClean="0">
                <a:solidFill>
                  <a:srgbClr val="000000"/>
                </a:solidFill>
              </a:rPr>
              <a:t>rojektů,</a:t>
            </a:r>
          </a:p>
          <a:p>
            <a:pPr lvl="1">
              <a:lnSpc>
                <a:spcPct val="110000"/>
              </a:lnSpc>
              <a:spcAft>
                <a:spcPts val="0"/>
              </a:spcAft>
              <a:buFontTx/>
              <a:buChar char="-"/>
            </a:pPr>
            <a:r>
              <a:rPr lang="pl-PL" sz="1300" b="1" dirty="0" smtClean="0">
                <a:solidFill>
                  <a:srgbClr val="00529F"/>
                </a:solidFill>
              </a:rPr>
              <a:t>komplementarita </a:t>
            </a:r>
            <a:r>
              <a:rPr lang="pl-PL" sz="1300" b="1" dirty="0">
                <a:solidFill>
                  <a:srgbClr val="00529F"/>
                </a:solidFill>
              </a:rPr>
              <a:t>s programy </a:t>
            </a:r>
            <a:r>
              <a:rPr lang="pl-PL" sz="1300" b="1" dirty="0" smtClean="0">
                <a:solidFill>
                  <a:srgbClr val="00529F"/>
                </a:solidFill>
              </a:rPr>
              <a:t>OPTAK/ NPO</a:t>
            </a:r>
            <a:r>
              <a:rPr lang="pl-PL" sz="1300" b="1" dirty="0">
                <a:solidFill>
                  <a:srgbClr val="00529F"/>
                </a:solidFill>
              </a:rPr>
              <a:t>, </a:t>
            </a:r>
            <a:r>
              <a:rPr lang="pl-PL" sz="1300" b="1" dirty="0" smtClean="0">
                <a:solidFill>
                  <a:srgbClr val="00529F"/>
                </a:solidFill>
              </a:rPr>
              <a:t>OPŽP </a:t>
            </a:r>
            <a:r>
              <a:rPr lang="pl-PL" sz="1300" b="1" dirty="0">
                <a:solidFill>
                  <a:srgbClr val="00529F"/>
                </a:solidFill>
              </a:rPr>
              <a:t>a </a:t>
            </a:r>
            <a:r>
              <a:rPr lang="pl-PL" sz="1300" b="1" dirty="0" smtClean="0">
                <a:solidFill>
                  <a:srgbClr val="00529F"/>
                </a:solidFill>
              </a:rPr>
              <a:t>NZÚ.</a:t>
            </a:r>
            <a:endParaRPr lang="cs-CZ" sz="1300" b="1" dirty="0">
              <a:solidFill>
                <a:srgbClr val="00529F"/>
              </a:solidFill>
            </a:endParaRPr>
          </a:p>
          <a:p>
            <a:pPr lv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</a:pPr>
            <a:r>
              <a:rPr lang="cs-CZ" sz="1300" b="1" dirty="0">
                <a:solidFill>
                  <a:srgbClr val="000000"/>
                </a:solidFill>
              </a:rPr>
              <a:t>Oprávnění žadatelé: </a:t>
            </a:r>
          </a:p>
          <a:p>
            <a:pPr lvl="0">
              <a:lnSpc>
                <a:spcPct val="110000"/>
              </a:lnSpc>
              <a:spcAft>
                <a:spcPts val="0"/>
              </a:spcAft>
            </a:pPr>
            <a:r>
              <a:rPr lang="cs-CZ" sz="1300" dirty="0">
                <a:solidFill>
                  <a:srgbClr val="000000"/>
                </a:solidFill>
              </a:rPr>
              <a:t>- stávající i budoucí výrobci elektřiny, společenství pro OZE,</a:t>
            </a:r>
            <a:br>
              <a:rPr lang="cs-CZ" sz="1300" dirty="0">
                <a:solidFill>
                  <a:srgbClr val="000000"/>
                </a:solidFill>
              </a:rPr>
            </a:br>
            <a:r>
              <a:rPr lang="cs-CZ" sz="1300" dirty="0">
                <a:solidFill>
                  <a:srgbClr val="000000"/>
                </a:solidFill>
              </a:rPr>
              <a:t>- žadatelé, kteří se zapojili do předregistračních výzev.</a:t>
            </a:r>
          </a:p>
        </p:txBody>
      </p:sp>
      <p:sp>
        <p:nvSpPr>
          <p:cNvPr id="5" name="Nadpis 3"/>
          <p:cNvSpPr>
            <a:spLocks noGrp="1"/>
          </p:cNvSpPr>
          <p:nvPr>
            <p:ph type="title"/>
          </p:nvPr>
        </p:nvSpPr>
        <p:spPr>
          <a:xfrm>
            <a:off x="611560" y="813007"/>
            <a:ext cx="5976664" cy="541152"/>
          </a:xfrm>
          <a:solidFill>
            <a:srgbClr val="7FBA22"/>
          </a:solidFill>
        </p:spPr>
        <p:txBody>
          <a:bodyPr anchor="ctr">
            <a:normAutofit/>
          </a:bodyPr>
          <a:lstStyle/>
          <a:p>
            <a:r>
              <a:rPr lang="cs-CZ" sz="2000" dirty="0">
                <a:solidFill>
                  <a:schemeClr val="bg1"/>
                </a:solidFill>
              </a:rPr>
              <a:t>  Základní informace</a:t>
            </a:r>
          </a:p>
        </p:txBody>
      </p:sp>
      <p:sp>
        <p:nvSpPr>
          <p:cNvPr id="8" name="Nadpis 4"/>
          <p:cNvSpPr txBox="1">
            <a:spLocks/>
          </p:cNvSpPr>
          <p:nvPr/>
        </p:nvSpPr>
        <p:spPr>
          <a:xfrm>
            <a:off x="6916020" y="813007"/>
            <a:ext cx="1688230" cy="3630406"/>
          </a:xfrm>
          <a:prstGeom prst="rect">
            <a:avLst/>
          </a:prstGeom>
          <a:solidFill>
            <a:srgbClr val="00529F"/>
          </a:solidFill>
        </p:spPr>
        <p:txBody>
          <a:bodyPr wrap="square" lIns="0" tIns="0" rIns="0" bIns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500" b="1" kern="0" cap="all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algn="ctr">
              <a:lnSpc>
                <a:spcPct val="110000"/>
              </a:lnSpc>
              <a:spcBef>
                <a:spcPts val="600"/>
              </a:spcBef>
            </a:pPr>
            <a:r>
              <a:rPr lang="cs-CZ" sz="1600" cap="none" dirty="0">
                <a:solidFill>
                  <a:schemeClr val="bg1"/>
                </a:solidFill>
              </a:rPr>
              <a:t>Celkem rozdělováno </a:t>
            </a:r>
            <a:br>
              <a:rPr lang="cs-CZ" sz="1600" cap="none" dirty="0">
                <a:solidFill>
                  <a:schemeClr val="bg1"/>
                </a:solidFill>
              </a:rPr>
            </a:br>
            <a:r>
              <a:rPr lang="cs-CZ" sz="1600" cap="none" dirty="0">
                <a:solidFill>
                  <a:schemeClr val="bg1"/>
                </a:solidFill>
              </a:rPr>
              <a:t>4,5 mld. Kč</a:t>
            </a:r>
          </a:p>
          <a:p>
            <a:pPr algn="ctr">
              <a:lnSpc>
                <a:spcPct val="110000"/>
              </a:lnSpc>
              <a:spcBef>
                <a:spcPts val="600"/>
              </a:spcBef>
            </a:pPr>
            <a:endParaRPr lang="cs-CZ" sz="1600" cap="none" dirty="0">
              <a:solidFill>
                <a:schemeClr val="bg1"/>
              </a:solidFill>
            </a:endParaRPr>
          </a:p>
          <a:p>
            <a:pPr algn="ctr">
              <a:lnSpc>
                <a:spcPct val="110000"/>
              </a:lnSpc>
              <a:spcBef>
                <a:spcPts val="600"/>
              </a:spcBef>
            </a:pPr>
            <a:r>
              <a:rPr lang="cs-CZ" sz="1600" cap="none" dirty="0">
                <a:solidFill>
                  <a:schemeClr val="bg1"/>
                </a:solidFill>
              </a:rPr>
              <a:t/>
            </a:r>
            <a:br>
              <a:rPr lang="cs-CZ" sz="1600" cap="none" dirty="0">
                <a:solidFill>
                  <a:schemeClr val="bg1"/>
                </a:solidFill>
              </a:rPr>
            </a:br>
            <a:r>
              <a:rPr lang="cs-CZ" sz="1600" cap="none" dirty="0">
                <a:solidFill>
                  <a:schemeClr val="bg1"/>
                </a:solidFill>
              </a:rPr>
              <a:t>Dotační</a:t>
            </a:r>
            <a:r>
              <a:rPr lang="cs-CZ" sz="1600" b="0" cap="none" dirty="0">
                <a:solidFill>
                  <a:schemeClr val="bg1"/>
                </a:solidFill>
              </a:rPr>
              <a:t/>
            </a:r>
            <a:br>
              <a:rPr lang="cs-CZ" sz="1600" b="0" cap="none" dirty="0">
                <a:solidFill>
                  <a:schemeClr val="bg1"/>
                </a:solidFill>
              </a:rPr>
            </a:br>
            <a:r>
              <a:rPr lang="cs-CZ" sz="1600" b="0" cap="none" dirty="0">
                <a:solidFill>
                  <a:schemeClr val="bg1"/>
                </a:solidFill>
              </a:rPr>
              <a:t>podpora </a:t>
            </a:r>
            <a:br>
              <a:rPr lang="cs-CZ" sz="1600" b="0" cap="none" dirty="0">
                <a:solidFill>
                  <a:schemeClr val="bg1"/>
                </a:solidFill>
              </a:rPr>
            </a:br>
            <a:r>
              <a:rPr lang="cs-CZ" sz="1600" cap="none" dirty="0" smtClean="0">
                <a:solidFill>
                  <a:schemeClr val="bg1"/>
                </a:solidFill>
              </a:rPr>
              <a:t>až 50 </a:t>
            </a:r>
            <a:r>
              <a:rPr lang="cs-CZ" sz="1600" cap="none" dirty="0">
                <a:solidFill>
                  <a:schemeClr val="bg1"/>
                </a:solidFill>
              </a:rPr>
              <a:t>% </a:t>
            </a:r>
            <a:r>
              <a:rPr lang="cs-CZ" sz="1600" cap="none" dirty="0" smtClean="0">
                <a:solidFill>
                  <a:schemeClr val="bg1"/>
                </a:solidFill>
              </a:rPr>
              <a:t/>
            </a:r>
            <a:br>
              <a:rPr lang="cs-CZ" sz="1600" cap="none" dirty="0" smtClean="0">
                <a:solidFill>
                  <a:schemeClr val="bg1"/>
                </a:solidFill>
              </a:rPr>
            </a:br>
            <a:r>
              <a:rPr lang="cs-CZ" sz="1600" b="0" cap="none" dirty="0" smtClean="0">
                <a:solidFill>
                  <a:schemeClr val="bg1"/>
                </a:solidFill>
              </a:rPr>
              <a:t>celkových </a:t>
            </a:r>
            <a:r>
              <a:rPr lang="cs-CZ" sz="1600" b="0" cap="none" dirty="0">
                <a:solidFill>
                  <a:schemeClr val="bg1"/>
                </a:solidFill>
              </a:rPr>
              <a:t>výdajů</a:t>
            </a:r>
          </a:p>
          <a:p>
            <a:pPr lvl="0" algn="ctr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</a:pPr>
            <a:endParaRPr lang="cs-CZ" sz="1600" cap="non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095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30" b="11201"/>
          <a:stretch/>
        </p:blipFill>
        <p:spPr>
          <a:xfrm>
            <a:off x="0" y="-21724"/>
            <a:ext cx="9144000" cy="5328592"/>
          </a:xfrm>
          <a:prstGeom prst="rect">
            <a:avLst/>
          </a:prstGeom>
        </p:spPr>
      </p:pic>
      <p:sp>
        <p:nvSpPr>
          <p:cNvPr id="3" name="Nadpis 1"/>
          <p:cNvSpPr txBox="1">
            <a:spLocks/>
          </p:cNvSpPr>
          <p:nvPr/>
        </p:nvSpPr>
        <p:spPr>
          <a:xfrm>
            <a:off x="2699792" y="1419622"/>
            <a:ext cx="3855124" cy="917513"/>
          </a:xfrm>
          <a:prstGeom prst="rect">
            <a:avLst/>
          </a:prstGeom>
          <a:solidFill>
            <a:schemeClr val="bg1">
              <a:alpha val="72000"/>
            </a:schemeClr>
          </a:solidFill>
        </p:spPr>
        <p:txBody>
          <a:bodyPr wrap="square" lIns="180000" tIns="180000" rIns="180000" bIns="18000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600" b="1" dirty="0" smtClean="0">
                <a:solidFill>
                  <a:srgbClr val="00529F"/>
                </a:solidFill>
              </a:rPr>
              <a:t>Takto NE</a:t>
            </a:r>
            <a:endParaRPr lang="cs-CZ" sz="3600" b="1" dirty="0">
              <a:solidFill>
                <a:srgbClr val="00529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5506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9" t="28088" r="-1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Nadpis 1"/>
          <p:cNvSpPr txBox="1">
            <a:spLocks/>
          </p:cNvSpPr>
          <p:nvPr/>
        </p:nvSpPr>
        <p:spPr>
          <a:xfrm>
            <a:off x="2195736" y="1419622"/>
            <a:ext cx="3855124" cy="917513"/>
          </a:xfrm>
          <a:prstGeom prst="rect">
            <a:avLst/>
          </a:prstGeom>
          <a:solidFill>
            <a:schemeClr val="bg1">
              <a:alpha val="72000"/>
            </a:schemeClr>
          </a:solidFill>
        </p:spPr>
        <p:txBody>
          <a:bodyPr wrap="square" lIns="180000" tIns="180000" rIns="180000" bIns="18000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600" b="1" dirty="0" smtClean="0">
                <a:solidFill>
                  <a:srgbClr val="00529F"/>
                </a:solidFill>
              </a:rPr>
              <a:t>Takto ANO</a:t>
            </a:r>
            <a:endParaRPr lang="cs-CZ" sz="3600" b="1" dirty="0">
              <a:solidFill>
                <a:srgbClr val="00529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9654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sz="quarter" idx="19"/>
          </p:nvPr>
        </p:nvSpPr>
        <p:spPr>
          <a:xfrm>
            <a:off x="611560" y="1489446"/>
            <a:ext cx="6120680" cy="3170536"/>
          </a:xfrm>
        </p:spPr>
        <p:txBody>
          <a:bodyPr/>
          <a:lstStyle/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cs-CZ" sz="1400" b="1" dirty="0"/>
              <a:t>Alokace: </a:t>
            </a:r>
            <a:r>
              <a:rPr lang="cs-CZ" sz="1400" dirty="0"/>
              <a:t>1 mld. Kč, může být navýšena</a:t>
            </a: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cs-CZ" sz="1400" b="1" dirty="0"/>
              <a:t>Dotace: </a:t>
            </a:r>
            <a:r>
              <a:rPr lang="cs-CZ" sz="1400" dirty="0"/>
              <a:t>max. 50 % z celkových výdajů</a:t>
            </a: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cs-CZ" sz="1400" b="1" dirty="0"/>
              <a:t>Příjem žádostí: </a:t>
            </a:r>
            <a:r>
              <a:rPr lang="cs-CZ" sz="1400" b="1" dirty="0">
                <a:solidFill>
                  <a:schemeClr val="tx2"/>
                </a:solidFill>
              </a:rPr>
              <a:t>12. 7. 2021 – 15. 11. 2021</a:t>
            </a:r>
            <a:r>
              <a:rPr lang="cs-CZ" sz="1400" dirty="0">
                <a:solidFill>
                  <a:schemeClr val="tx2"/>
                </a:solidFill>
              </a:rPr>
              <a:t>, </a:t>
            </a:r>
            <a:r>
              <a:rPr lang="cs-CZ" sz="1400" dirty="0"/>
              <a:t>systém AIS SFŽP ČR</a:t>
            </a: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cs-CZ" sz="1400" b="1" dirty="0"/>
              <a:t>Typ výzvy: </a:t>
            </a:r>
            <a:r>
              <a:rPr lang="cs-CZ" sz="1400" dirty="0"/>
              <a:t>průběžná nesoutěžní</a:t>
            </a: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cs-CZ" sz="1400" b="1" dirty="0"/>
              <a:t>Realizace:</a:t>
            </a:r>
            <a:r>
              <a:rPr lang="cs-CZ" sz="1400" dirty="0"/>
              <a:t> do </a:t>
            </a:r>
            <a:r>
              <a:rPr lang="cs-CZ" sz="1400" b="1" dirty="0"/>
              <a:t>3 let </a:t>
            </a:r>
            <a:r>
              <a:rPr lang="cs-CZ" sz="1400" dirty="0" smtClean="0"/>
              <a:t>od schválení</a:t>
            </a:r>
            <a:endParaRPr lang="cs-CZ" sz="1400" dirty="0"/>
          </a:p>
          <a:p>
            <a:pPr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</a:pPr>
            <a:r>
              <a:rPr lang="cs-CZ" sz="1600" b="1" dirty="0">
                <a:solidFill>
                  <a:schemeClr val="tx2"/>
                </a:solidFill>
              </a:rPr>
              <a:t>Způsob hodnocení projektů:</a:t>
            </a:r>
            <a:br>
              <a:rPr lang="cs-CZ" sz="1600" b="1" dirty="0">
                <a:solidFill>
                  <a:schemeClr val="tx2"/>
                </a:solidFill>
              </a:rPr>
            </a:br>
            <a:r>
              <a:rPr lang="cs-CZ" sz="1400" dirty="0">
                <a:solidFill>
                  <a:schemeClr val="tx2"/>
                </a:solidFill>
              </a:rPr>
              <a:t>- průběžné vyhodnocování,</a:t>
            </a:r>
            <a:endParaRPr lang="cs-CZ" sz="1400" dirty="0">
              <a:solidFill>
                <a:srgbClr val="FF0000"/>
              </a:solidFill>
            </a:endParaRPr>
          </a:p>
          <a:p>
            <a:pPr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</a:pPr>
            <a:r>
              <a:rPr lang="cs-CZ" sz="1400" dirty="0">
                <a:solidFill>
                  <a:schemeClr val="tx2"/>
                </a:solidFill>
              </a:rPr>
              <a:t>- maximální výše dotace stanovena automaticky na základě plánovaného instalovaného výkonu, případně kapacity akumulace elektrické energie.</a:t>
            </a:r>
          </a:p>
          <a:p>
            <a:pPr marL="285750" indent="-285750">
              <a:lnSpc>
                <a:spcPct val="110000"/>
              </a:lnSpc>
              <a:spcAft>
                <a:spcPts val="0"/>
              </a:spcAft>
              <a:buFontTx/>
              <a:buChar char="-"/>
            </a:pPr>
            <a:endParaRPr lang="cs-CZ" sz="1400" dirty="0">
              <a:solidFill>
                <a:srgbClr val="FF0000"/>
              </a:solidFill>
            </a:endParaRPr>
          </a:p>
          <a:p>
            <a:pPr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</a:pPr>
            <a:endParaRPr lang="cs-CZ" sz="1400" dirty="0">
              <a:solidFill>
                <a:srgbClr val="FF0000"/>
              </a:solidFill>
            </a:endParaRPr>
          </a:p>
        </p:txBody>
      </p:sp>
      <p:sp>
        <p:nvSpPr>
          <p:cNvPr id="5" name="Nadpis 3"/>
          <p:cNvSpPr>
            <a:spLocks noGrp="1"/>
          </p:cNvSpPr>
          <p:nvPr>
            <p:ph type="title"/>
          </p:nvPr>
        </p:nvSpPr>
        <p:spPr>
          <a:xfrm>
            <a:off x="611560" y="813006"/>
            <a:ext cx="5976664" cy="541152"/>
          </a:xfrm>
          <a:solidFill>
            <a:srgbClr val="7FBA22"/>
          </a:solidFill>
        </p:spPr>
        <p:txBody>
          <a:bodyPr anchor="ctr">
            <a:normAutofit/>
          </a:bodyPr>
          <a:lstStyle/>
          <a:p>
            <a:r>
              <a:rPr lang="cs-CZ" sz="2000" dirty="0">
                <a:solidFill>
                  <a:schemeClr val="bg1"/>
                </a:solidFill>
              </a:rPr>
              <a:t>  Výzva </a:t>
            </a:r>
            <a:r>
              <a:rPr lang="cs-CZ" sz="2000" dirty="0" smtClean="0">
                <a:solidFill>
                  <a:schemeClr val="bg1"/>
                </a:solidFill>
              </a:rPr>
              <a:t>1/2021 </a:t>
            </a:r>
            <a:r>
              <a:rPr lang="cs-CZ" sz="2000" dirty="0">
                <a:solidFill>
                  <a:schemeClr val="bg1"/>
                </a:solidFill>
              </a:rPr>
              <a:t>– malé projekty</a:t>
            </a:r>
          </a:p>
        </p:txBody>
      </p:sp>
      <p:pic>
        <p:nvPicPr>
          <p:cNvPr id="6" name="Zástupný symbol pro obrázek 5"/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79" t="-847" r="39395" b="847"/>
          <a:stretch/>
        </p:blipFill>
        <p:spPr/>
      </p:pic>
    </p:spTree>
    <p:extLst>
      <p:ext uri="{BB962C8B-B14F-4D97-AF65-F5344CB8AC3E}">
        <p14:creationId xmlns:p14="http://schemas.microsoft.com/office/powerpoint/2010/main" val="22750519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sz="quarter" idx="19"/>
          </p:nvPr>
        </p:nvSpPr>
        <p:spPr>
          <a:xfrm>
            <a:off x="611560" y="1489446"/>
            <a:ext cx="6192688" cy="3314552"/>
          </a:xfrm>
        </p:spPr>
        <p:txBody>
          <a:bodyPr/>
          <a:lstStyle/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cs-CZ" sz="1400" b="1" dirty="0"/>
              <a:t>Alokace: </a:t>
            </a:r>
            <a:r>
              <a:rPr lang="cs-CZ" sz="1400" dirty="0"/>
              <a:t>3,5 mld. Kč</a:t>
            </a: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cs-CZ" sz="1400" b="1" dirty="0"/>
              <a:t>Dotace: </a:t>
            </a:r>
            <a:r>
              <a:rPr lang="cs-CZ" sz="1400" dirty="0"/>
              <a:t>max. 50 % z celkových výdajů</a:t>
            </a: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cs-CZ" sz="1400" b="1" dirty="0"/>
              <a:t>Příjem žádostí: </a:t>
            </a:r>
            <a:r>
              <a:rPr lang="cs-CZ" sz="1400" b="1" dirty="0">
                <a:solidFill>
                  <a:schemeClr val="tx2"/>
                </a:solidFill>
              </a:rPr>
              <a:t>12. 7. 2021 – 29. 10. 2021</a:t>
            </a:r>
            <a:r>
              <a:rPr lang="cs-CZ" sz="1400" dirty="0"/>
              <a:t>, systém AIS SFŽP ČR</a:t>
            </a: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cs-CZ" sz="1400" b="1" dirty="0" smtClean="0"/>
              <a:t>Typ výzvy: </a:t>
            </a:r>
            <a:r>
              <a:rPr lang="cs-CZ" sz="1400" dirty="0" smtClean="0"/>
              <a:t>soutěžní</a:t>
            </a: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cs-CZ" sz="1400" b="1" dirty="0" smtClean="0"/>
              <a:t>Realizace</a:t>
            </a:r>
            <a:r>
              <a:rPr lang="cs-CZ" sz="1400" b="1" dirty="0"/>
              <a:t>:</a:t>
            </a:r>
            <a:r>
              <a:rPr lang="cs-CZ" sz="1400" dirty="0"/>
              <a:t> do </a:t>
            </a:r>
            <a:r>
              <a:rPr lang="cs-CZ" sz="1400" b="1" dirty="0"/>
              <a:t>5 let </a:t>
            </a:r>
            <a:r>
              <a:rPr lang="cs-CZ" sz="1400" dirty="0" smtClean="0"/>
              <a:t>od schválení</a:t>
            </a:r>
          </a:p>
          <a:p>
            <a:pPr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</a:pPr>
            <a:r>
              <a:rPr lang="cs-CZ" sz="1600" b="1" dirty="0" smtClean="0">
                <a:solidFill>
                  <a:schemeClr val="tx2"/>
                </a:solidFill>
              </a:rPr>
              <a:t>Způsob hodnocení projektů:</a:t>
            </a:r>
            <a:r>
              <a:rPr lang="cs-CZ" sz="1600" b="1" dirty="0" smtClean="0">
                <a:solidFill>
                  <a:srgbClr val="00529F"/>
                </a:solidFill>
              </a:rPr>
              <a:t/>
            </a:r>
            <a:br>
              <a:rPr lang="cs-CZ" sz="1600" b="1" dirty="0" smtClean="0">
                <a:solidFill>
                  <a:srgbClr val="00529F"/>
                </a:solidFill>
              </a:rPr>
            </a:br>
            <a:r>
              <a:rPr lang="cs-CZ" sz="1400" dirty="0" smtClean="0">
                <a:solidFill>
                  <a:schemeClr val="tx2"/>
                </a:solidFill>
              </a:rPr>
              <a:t>- podpora udělována na základě jednotkové ceny na výkon elektrárny,</a:t>
            </a:r>
            <a:br>
              <a:rPr lang="cs-CZ" sz="1400" dirty="0" smtClean="0">
                <a:solidFill>
                  <a:schemeClr val="tx2"/>
                </a:solidFill>
              </a:rPr>
            </a:br>
            <a:r>
              <a:rPr lang="cs-CZ" sz="1400" dirty="0" smtClean="0">
                <a:solidFill>
                  <a:schemeClr val="tx2"/>
                </a:solidFill>
              </a:rPr>
              <a:t>- projekty získávají body dle ceny, technických podmínek a regionu,</a:t>
            </a: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cs-CZ" sz="1400" dirty="0" smtClean="0">
                <a:solidFill>
                  <a:schemeClr val="tx2"/>
                </a:solidFill>
              </a:rPr>
              <a:t>- </a:t>
            </a:r>
            <a:r>
              <a:rPr lang="cs-CZ" sz="1400" dirty="0">
                <a:solidFill>
                  <a:schemeClr val="tx2"/>
                </a:solidFill>
              </a:rPr>
              <a:t>b</a:t>
            </a:r>
            <a:r>
              <a:rPr lang="cs-CZ" sz="1400" dirty="0" smtClean="0">
                <a:solidFill>
                  <a:schemeClr val="tx2"/>
                </a:solidFill>
              </a:rPr>
              <a:t>odově zvýhodněny regiony </a:t>
            </a:r>
            <a:r>
              <a:rPr lang="cs-CZ" sz="1400" dirty="0">
                <a:solidFill>
                  <a:schemeClr val="tx2"/>
                </a:solidFill>
              </a:rPr>
              <a:t>postižené útlumem těžby uhlí </a:t>
            </a:r>
            <a:r>
              <a:rPr lang="cs-CZ" sz="1400" dirty="0" smtClean="0">
                <a:solidFill>
                  <a:schemeClr val="tx2"/>
                </a:solidFill>
              </a:rPr>
              <a:t>(</a:t>
            </a:r>
            <a:r>
              <a:rPr lang="cs-CZ" sz="1400" dirty="0">
                <a:solidFill>
                  <a:schemeClr val="tx2"/>
                </a:solidFill>
              </a:rPr>
              <a:t>MSK, ULK, KVK),</a:t>
            </a: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cs-CZ" sz="1400" dirty="0">
                <a:solidFill>
                  <a:schemeClr val="tx2"/>
                </a:solidFill>
              </a:rPr>
              <a:t>- projekty seřazeny dle počtu bodů a proběhne soutěž,</a:t>
            </a: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cs-CZ" sz="1400" dirty="0">
                <a:solidFill>
                  <a:schemeClr val="tx2"/>
                </a:solidFill>
              </a:rPr>
              <a:t>- </a:t>
            </a:r>
            <a:r>
              <a:rPr lang="cs-CZ" sz="1400" dirty="0" smtClean="0">
                <a:solidFill>
                  <a:schemeClr val="tx2"/>
                </a:solidFill>
              </a:rPr>
              <a:t>podporovány jen nejefektivnější projekty stávajících výrobců elektřiny, ale </a:t>
            </a:r>
            <a:br>
              <a:rPr lang="cs-CZ" sz="1400" dirty="0" smtClean="0">
                <a:solidFill>
                  <a:schemeClr val="tx2"/>
                </a:solidFill>
              </a:rPr>
            </a:br>
            <a:r>
              <a:rPr lang="cs-CZ" sz="1400" dirty="0" smtClean="0">
                <a:solidFill>
                  <a:schemeClr val="tx2"/>
                </a:solidFill>
              </a:rPr>
              <a:t>i ostatních žadatelů.</a:t>
            </a:r>
            <a:endParaRPr lang="cs-CZ" sz="1400" dirty="0">
              <a:solidFill>
                <a:schemeClr val="tx2"/>
              </a:solidFill>
            </a:endParaRPr>
          </a:p>
        </p:txBody>
      </p:sp>
      <p:sp>
        <p:nvSpPr>
          <p:cNvPr id="5" name="Nadpis 3"/>
          <p:cNvSpPr>
            <a:spLocks noGrp="1"/>
          </p:cNvSpPr>
          <p:nvPr>
            <p:ph type="title"/>
          </p:nvPr>
        </p:nvSpPr>
        <p:spPr>
          <a:xfrm>
            <a:off x="611560" y="813006"/>
            <a:ext cx="5976664" cy="541152"/>
          </a:xfrm>
          <a:solidFill>
            <a:srgbClr val="7FBA22"/>
          </a:solidFill>
        </p:spPr>
        <p:txBody>
          <a:bodyPr anchor="ctr">
            <a:normAutofit/>
          </a:bodyPr>
          <a:lstStyle/>
          <a:p>
            <a:r>
              <a:rPr lang="cs-CZ" sz="2000" dirty="0">
                <a:solidFill>
                  <a:schemeClr val="bg1"/>
                </a:solidFill>
              </a:rPr>
              <a:t>  </a:t>
            </a:r>
            <a:r>
              <a:rPr lang="cs-CZ" sz="2000" dirty="0" smtClean="0">
                <a:solidFill>
                  <a:schemeClr val="bg1"/>
                </a:solidFill>
              </a:rPr>
              <a:t>Výzva 2/2021 </a:t>
            </a:r>
            <a:r>
              <a:rPr lang="cs-CZ" sz="2000" dirty="0">
                <a:solidFill>
                  <a:schemeClr val="bg1"/>
                </a:solidFill>
              </a:rPr>
              <a:t>– velké projekty</a:t>
            </a:r>
          </a:p>
        </p:txBody>
      </p:sp>
      <p:pic>
        <p:nvPicPr>
          <p:cNvPr id="4" name="Zástupný symbol pro obrázek 3"/>
          <p:cNvPicPr>
            <a:picLocks noGrp="1" noChangeAspect="1"/>
          </p:cNvPicPr>
          <p:nvPr>
            <p:ph type="pic" sz="quarter" idx="17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1" r="1499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924690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sz="quarter" idx="19"/>
          </p:nvPr>
        </p:nvSpPr>
        <p:spPr>
          <a:xfrm>
            <a:off x="621828" y="1563638"/>
            <a:ext cx="5976664" cy="3314552"/>
          </a:xfrm>
        </p:spPr>
        <p:txBody>
          <a:bodyPr/>
          <a:lstStyle/>
          <a:p>
            <a:pPr>
              <a:lnSpc>
                <a:spcPct val="110000"/>
              </a:lnSpc>
              <a:spcAft>
                <a:spcPts val="0"/>
              </a:spcAft>
              <a:tabLst>
                <a:tab pos="5921375" algn="r"/>
              </a:tabLst>
            </a:pPr>
            <a:r>
              <a:rPr lang="cs-CZ" sz="1400" b="1" dirty="0"/>
              <a:t>Modernizační fond </a:t>
            </a:r>
            <a:r>
              <a:rPr lang="cs-CZ" sz="1400" dirty="0" smtClean="0">
                <a:solidFill>
                  <a:srgbClr val="00529F"/>
                </a:solidFill>
              </a:rPr>
              <a:t>.…………………………………………………..…………</a:t>
            </a:r>
            <a:r>
              <a:rPr lang="cs-CZ" sz="1400" b="1" dirty="0" smtClean="0">
                <a:solidFill>
                  <a:srgbClr val="00529F"/>
                </a:solidFill>
              </a:rPr>
              <a:t>58 </a:t>
            </a:r>
            <a:r>
              <a:rPr lang="cs-CZ" sz="1400" dirty="0" smtClean="0">
                <a:solidFill>
                  <a:srgbClr val="00529F"/>
                </a:solidFill>
              </a:rPr>
              <a:t>až</a:t>
            </a:r>
            <a:r>
              <a:rPr lang="cs-CZ" sz="1400" b="1" dirty="0" smtClean="0">
                <a:solidFill>
                  <a:srgbClr val="00529F"/>
                </a:solidFill>
              </a:rPr>
              <a:t> 108 mld</a:t>
            </a:r>
            <a:r>
              <a:rPr lang="cs-CZ" sz="1400" b="1" dirty="0">
                <a:solidFill>
                  <a:srgbClr val="00529F"/>
                </a:solidFill>
              </a:rPr>
              <a:t>. </a:t>
            </a:r>
            <a:r>
              <a:rPr lang="cs-CZ" sz="1400" b="1" dirty="0" smtClean="0">
                <a:solidFill>
                  <a:srgbClr val="00529F"/>
                </a:solidFill>
              </a:rPr>
              <a:t>Kč</a:t>
            </a:r>
            <a:r>
              <a:rPr lang="cs-CZ" sz="1400" b="1" baseline="30000" dirty="0" smtClean="0">
                <a:solidFill>
                  <a:srgbClr val="00529F"/>
                </a:solidFill>
              </a:rPr>
              <a:t>*</a:t>
            </a:r>
            <a:endParaRPr lang="cs-CZ" sz="1400" b="1" dirty="0">
              <a:solidFill>
                <a:srgbClr val="00529F"/>
              </a:solidFill>
            </a:endParaRPr>
          </a:p>
          <a:p>
            <a:pPr marL="180975" indent="-180975">
              <a:lnSpc>
                <a:spcPct val="110000"/>
              </a:lnSpc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5921375" algn="r"/>
              </a:tabLst>
            </a:pPr>
            <a:r>
              <a:rPr lang="cs-CZ" sz="1300" dirty="0"/>
              <a:t>veřejný i soukromý sektor, malé i velké podniky, komunity</a:t>
            </a:r>
          </a:p>
          <a:p>
            <a:pPr>
              <a:lnSpc>
                <a:spcPct val="110000"/>
              </a:lnSpc>
              <a:spcAft>
                <a:spcPts val="0"/>
              </a:spcAft>
              <a:tabLst>
                <a:tab pos="5921375" algn="r"/>
              </a:tabLst>
            </a:pPr>
            <a:r>
              <a:rPr lang="cs-CZ" sz="1400" b="1" dirty="0"/>
              <a:t>Operační program Životní prostředí </a:t>
            </a:r>
            <a:r>
              <a:rPr lang="cs-CZ" sz="1400" dirty="0" smtClean="0">
                <a:solidFill>
                  <a:srgbClr val="00529F"/>
                </a:solidFill>
              </a:rPr>
              <a:t>.……………………………………..cca</a:t>
            </a:r>
            <a:r>
              <a:rPr lang="cs-CZ" sz="1400" dirty="0" smtClean="0"/>
              <a:t> </a:t>
            </a:r>
            <a:r>
              <a:rPr lang="cs-CZ" sz="1400" b="1" dirty="0">
                <a:solidFill>
                  <a:srgbClr val="00529F"/>
                </a:solidFill>
              </a:rPr>
              <a:t>7,5 mld. Kč</a:t>
            </a:r>
          </a:p>
          <a:p>
            <a:pPr marL="180975" indent="-180975">
              <a:lnSpc>
                <a:spcPct val="110000"/>
              </a:lnSpc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5921375" algn="r"/>
              </a:tabLst>
            </a:pPr>
            <a:r>
              <a:rPr lang="cs-CZ" sz="1300" dirty="0"/>
              <a:t>veřejný i soukromý sektor, fyzické osoby (kotlíkové dotace)</a:t>
            </a:r>
          </a:p>
          <a:p>
            <a:pPr>
              <a:lnSpc>
                <a:spcPct val="110000"/>
              </a:lnSpc>
              <a:spcAft>
                <a:spcPts val="0"/>
              </a:spcAft>
              <a:tabLst>
                <a:tab pos="5921375" algn="r"/>
              </a:tabLst>
            </a:pPr>
            <a:r>
              <a:rPr lang="cs-CZ" sz="1400" b="1" dirty="0"/>
              <a:t>Operační program Spravedlivá transformace </a:t>
            </a:r>
            <a:r>
              <a:rPr lang="cs-CZ" sz="1400" dirty="0" smtClean="0">
                <a:solidFill>
                  <a:srgbClr val="00529F"/>
                </a:solidFill>
              </a:rPr>
              <a:t>.………………cca </a:t>
            </a:r>
            <a:r>
              <a:rPr lang="cs-CZ" sz="1400" b="1" dirty="0" smtClean="0">
                <a:solidFill>
                  <a:srgbClr val="00529F"/>
                </a:solidFill>
              </a:rPr>
              <a:t>5 </a:t>
            </a:r>
            <a:r>
              <a:rPr lang="cs-CZ" sz="1400" dirty="0" smtClean="0">
                <a:solidFill>
                  <a:srgbClr val="00529F"/>
                </a:solidFill>
              </a:rPr>
              <a:t>až</a:t>
            </a:r>
            <a:r>
              <a:rPr lang="cs-CZ" sz="1400" b="1" dirty="0" smtClean="0">
                <a:solidFill>
                  <a:srgbClr val="00529F"/>
                </a:solidFill>
              </a:rPr>
              <a:t> 10 </a:t>
            </a:r>
            <a:r>
              <a:rPr lang="cs-CZ" sz="1400" b="1" dirty="0">
                <a:solidFill>
                  <a:srgbClr val="00529F"/>
                </a:solidFill>
              </a:rPr>
              <a:t>mld. Kč</a:t>
            </a:r>
          </a:p>
          <a:p>
            <a:pPr marL="180975" indent="-180975">
              <a:lnSpc>
                <a:spcPct val="110000"/>
              </a:lnSpc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5921375" algn="r"/>
              </a:tabLst>
            </a:pPr>
            <a:r>
              <a:rPr lang="cs-CZ" sz="1300" dirty="0"/>
              <a:t>veřejný i soukromý sektor, malé i velké podniky</a:t>
            </a:r>
          </a:p>
          <a:p>
            <a:pPr>
              <a:lnSpc>
                <a:spcPct val="110000"/>
              </a:lnSpc>
              <a:spcAft>
                <a:spcPts val="0"/>
              </a:spcAft>
              <a:tabLst>
                <a:tab pos="5921375" algn="r"/>
              </a:tabLst>
            </a:pPr>
            <a:r>
              <a:rPr lang="cs-CZ" sz="1400" b="1" dirty="0"/>
              <a:t>Nová zelená úsporám </a:t>
            </a:r>
            <a:r>
              <a:rPr lang="cs-CZ" sz="1400" dirty="0">
                <a:solidFill>
                  <a:srgbClr val="00529F"/>
                </a:solidFill>
              </a:rPr>
              <a:t>………………………..……………………………………cca</a:t>
            </a:r>
            <a:r>
              <a:rPr lang="cs-CZ" sz="1400" b="1" dirty="0">
                <a:solidFill>
                  <a:srgbClr val="00529F"/>
                </a:solidFill>
              </a:rPr>
              <a:t> 17,5 mld. Kč </a:t>
            </a:r>
            <a:endParaRPr lang="cs-CZ" sz="1400" dirty="0">
              <a:solidFill>
                <a:srgbClr val="00529F"/>
              </a:solidFill>
            </a:endParaRPr>
          </a:p>
          <a:p>
            <a:pPr marL="180975" indent="-180975">
              <a:lnSpc>
                <a:spcPct val="110000"/>
              </a:lnSpc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5921375" algn="r"/>
              </a:tabLst>
            </a:pPr>
            <a:r>
              <a:rPr lang="cs-CZ" sz="1300" dirty="0"/>
              <a:t>majitelé rodinných a bytových domů</a:t>
            </a:r>
          </a:p>
          <a:p>
            <a:pPr lvl="0">
              <a:lnSpc>
                <a:spcPct val="110000"/>
              </a:lnSpc>
              <a:spcAft>
                <a:spcPts val="0"/>
              </a:spcAft>
              <a:tabLst>
                <a:tab pos="5921375" algn="r"/>
              </a:tabLst>
            </a:pPr>
            <a:r>
              <a:rPr lang="cs-CZ" sz="1400" b="1" dirty="0">
                <a:solidFill>
                  <a:srgbClr val="000000"/>
                </a:solidFill>
              </a:rPr>
              <a:t>Fond obnovy  </a:t>
            </a:r>
            <a:r>
              <a:rPr lang="cs-CZ" sz="1400" dirty="0">
                <a:solidFill>
                  <a:srgbClr val="00529F"/>
                </a:solidFill>
              </a:rPr>
              <a:t>………………………..……………………………………………………….cca</a:t>
            </a:r>
            <a:r>
              <a:rPr lang="cs-CZ" sz="1400" b="1" dirty="0">
                <a:solidFill>
                  <a:srgbClr val="00529F"/>
                </a:solidFill>
              </a:rPr>
              <a:t> 1 mld. Kč </a:t>
            </a:r>
            <a:endParaRPr lang="cs-CZ" sz="1400" dirty="0">
              <a:solidFill>
                <a:srgbClr val="00529F"/>
              </a:solidFill>
            </a:endParaRPr>
          </a:p>
          <a:p>
            <a:pPr marL="180975" lvl="0" indent="-180975">
              <a:lnSpc>
                <a:spcPct val="110000"/>
              </a:lnSpc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5921375" algn="r"/>
              </a:tabLst>
            </a:pPr>
            <a:r>
              <a:rPr lang="cs-CZ" sz="1300" dirty="0">
                <a:solidFill>
                  <a:srgbClr val="000000"/>
                </a:solidFill>
              </a:rPr>
              <a:t>veřejný sektor</a:t>
            </a:r>
            <a:endParaRPr lang="cs-CZ" sz="1300" dirty="0"/>
          </a:p>
        </p:txBody>
      </p:sp>
      <p:sp>
        <p:nvSpPr>
          <p:cNvPr id="6" name="Nadpis 4"/>
          <p:cNvSpPr>
            <a:spLocks noGrp="1"/>
          </p:cNvSpPr>
          <p:nvPr>
            <p:ph type="title"/>
          </p:nvPr>
        </p:nvSpPr>
        <p:spPr>
          <a:xfrm>
            <a:off x="621828" y="813006"/>
            <a:ext cx="6038404" cy="541152"/>
          </a:xfrm>
          <a:solidFill>
            <a:srgbClr val="7FBA22"/>
          </a:solidFill>
        </p:spPr>
        <p:txBody>
          <a:bodyPr anchor="ctr">
            <a:norm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  </a:t>
            </a:r>
            <a:r>
              <a:rPr lang="cs-CZ" sz="1400" dirty="0">
                <a:solidFill>
                  <a:schemeClr val="bg1"/>
                </a:solidFill>
              </a:rPr>
              <a:t>Investice </a:t>
            </a:r>
            <a:r>
              <a:rPr lang="cs-CZ" sz="1400" dirty="0" smtClean="0">
                <a:solidFill>
                  <a:schemeClr val="bg1"/>
                </a:solidFill>
              </a:rPr>
              <a:t>MŽP do </a:t>
            </a:r>
            <a:r>
              <a:rPr lang="cs-CZ" sz="1400" dirty="0">
                <a:solidFill>
                  <a:schemeClr val="bg1"/>
                </a:solidFill>
              </a:rPr>
              <a:t>Obnovitelných zdrojů v letech 2021-2030</a:t>
            </a:r>
          </a:p>
        </p:txBody>
      </p:sp>
      <p:sp>
        <p:nvSpPr>
          <p:cNvPr id="8" name="Šipka dolů 7"/>
          <p:cNvSpPr/>
          <p:nvPr/>
        </p:nvSpPr>
        <p:spPr>
          <a:xfrm>
            <a:off x="5796136" y="3651870"/>
            <a:ext cx="343491" cy="360040"/>
          </a:xfrm>
          <a:prstGeom prst="downArrow">
            <a:avLst/>
          </a:prstGeom>
          <a:solidFill>
            <a:srgbClr val="005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>
              <a:solidFill>
                <a:srgbClr val="00529F"/>
              </a:solidFill>
            </a:endParaRPr>
          </a:p>
        </p:txBody>
      </p:sp>
      <p:sp>
        <p:nvSpPr>
          <p:cNvPr id="9" name="Nadpis 1"/>
          <p:cNvSpPr txBox="1">
            <a:spLocks/>
          </p:cNvSpPr>
          <p:nvPr/>
        </p:nvSpPr>
        <p:spPr>
          <a:xfrm>
            <a:off x="4716016" y="4059836"/>
            <a:ext cx="1944216" cy="360850"/>
          </a:xfrm>
          <a:prstGeom prst="rect">
            <a:avLst/>
          </a:prstGeom>
          <a:solidFill>
            <a:srgbClr val="00529F"/>
          </a:solidFill>
        </p:spPr>
        <p:txBody>
          <a:bodyPr wrap="square" lIns="72000" tIns="72000" rIns="72000" bIns="7200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cs-CZ" sz="1400" b="1" dirty="0">
                <a:solidFill>
                  <a:schemeClr val="bg1"/>
                </a:solidFill>
              </a:rPr>
              <a:t>Celkem: </a:t>
            </a:r>
            <a:r>
              <a:rPr lang="cs-CZ" sz="1400" b="1" dirty="0" smtClean="0">
                <a:solidFill>
                  <a:schemeClr val="bg1"/>
                </a:solidFill>
              </a:rPr>
              <a:t>144 </a:t>
            </a:r>
            <a:r>
              <a:rPr lang="cs-CZ" sz="1400" b="1" dirty="0">
                <a:solidFill>
                  <a:schemeClr val="bg1"/>
                </a:solidFill>
              </a:rPr>
              <a:t>mld. Kč</a:t>
            </a:r>
          </a:p>
        </p:txBody>
      </p:sp>
      <p:pic>
        <p:nvPicPr>
          <p:cNvPr id="4" name="Zástupný symbol pro obrázek 3"/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72" t="-847" r="41510" b="847"/>
          <a:stretch/>
        </p:blipFill>
        <p:spPr/>
      </p:pic>
      <p:sp>
        <p:nvSpPr>
          <p:cNvPr id="2" name="TextovéPole 1"/>
          <p:cNvSpPr txBox="1"/>
          <p:nvPr/>
        </p:nvSpPr>
        <p:spPr>
          <a:xfrm>
            <a:off x="493448" y="4240261"/>
            <a:ext cx="40941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aseline="30000" dirty="0" smtClean="0">
                <a:solidFill>
                  <a:schemeClr val="tx2"/>
                </a:solidFill>
              </a:rPr>
              <a:t>*</a:t>
            </a:r>
            <a:r>
              <a:rPr lang="cs-CZ" sz="1200" dirty="0" smtClean="0">
                <a:solidFill>
                  <a:schemeClr val="tx2"/>
                </a:solidFill>
              </a:rPr>
              <a:t>při ceně emisní povolenky 30 eur a aktuální ceně 55,8 eur</a:t>
            </a:r>
            <a:endParaRPr lang="cs-CZ" sz="1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434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rázek 3"/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8" r="48138"/>
          <a:stretch/>
        </p:blipFill>
        <p:spPr/>
      </p:pic>
      <p:sp>
        <p:nvSpPr>
          <p:cNvPr id="3" name="Zástupný symbol pro text 2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cs-CZ" sz="1600" b="1" dirty="0"/>
              <a:t>Informace na webu: </a:t>
            </a:r>
            <a:br>
              <a:rPr lang="cs-CZ" sz="1600" b="1" dirty="0"/>
            </a:br>
            <a:r>
              <a:rPr lang="cs-CZ" sz="2400" b="1" dirty="0">
                <a:solidFill>
                  <a:srgbClr val="00529F"/>
                </a:solidFill>
              </a:rPr>
              <a:t>www.modernizacni-fond.cz</a:t>
            </a:r>
            <a:r>
              <a:rPr lang="cs-CZ" sz="1600" b="1" dirty="0">
                <a:solidFill>
                  <a:srgbClr val="00529F"/>
                </a:solidFill>
              </a:rPr>
              <a:t> </a:t>
            </a:r>
            <a:endParaRPr lang="cs-CZ" sz="1600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/>
                </a:solidFill>
              </a:rPr>
              <a:t>Přehled všech podporovaných oblastí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/>
                </a:solidFill>
              </a:rPr>
              <a:t>Vyhlášené výzvy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/>
                </a:solidFill>
              </a:rPr>
              <a:t>Texty výzev, podmínky programů a další dokumenty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2"/>
                </a:solidFill>
              </a:rPr>
              <a:t>FAQ</a:t>
            </a:r>
          </a:p>
          <a:p>
            <a:endParaRPr lang="cs-CZ" sz="1600" dirty="0">
              <a:solidFill>
                <a:schemeClr val="tx2"/>
              </a:solidFill>
            </a:endParaRPr>
          </a:p>
          <a:p>
            <a:r>
              <a:rPr lang="cs-CZ" sz="1600" b="1" dirty="0">
                <a:solidFill>
                  <a:schemeClr val="tx2"/>
                </a:solidFill>
              </a:rPr>
              <a:t>Zelená linka: </a:t>
            </a:r>
            <a:r>
              <a:rPr lang="pl-PL" sz="1600" dirty="0">
                <a:solidFill>
                  <a:schemeClr val="tx2"/>
                </a:solidFill>
              </a:rPr>
              <a:t>volejte zdarma 800 260 500</a:t>
            </a:r>
            <a:endParaRPr lang="cs-CZ" sz="1600" dirty="0">
              <a:solidFill>
                <a:schemeClr val="tx2"/>
              </a:solidFill>
            </a:endParaRPr>
          </a:p>
          <a:p>
            <a:r>
              <a:rPr lang="cs-CZ" sz="1600" b="1" dirty="0">
                <a:solidFill>
                  <a:schemeClr val="tx2"/>
                </a:solidFill>
              </a:rPr>
              <a:t>E-mail: </a:t>
            </a:r>
            <a:r>
              <a:rPr lang="cs-CZ" sz="1600" b="1" dirty="0">
                <a:solidFill>
                  <a:srgbClr val="00529F"/>
                </a:solidFill>
              </a:rPr>
              <a:t>modernizacni.fond@sfzp.cz</a:t>
            </a:r>
          </a:p>
        </p:txBody>
      </p:sp>
      <p:sp>
        <p:nvSpPr>
          <p:cNvPr id="5" name="Nadpis 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rgbClr val="7FBA22"/>
          </a:solidFill>
        </p:spPr>
        <p:txBody>
          <a:bodyPr anchor="ctr">
            <a:normAutofit/>
          </a:bodyPr>
          <a:lstStyle/>
          <a:p>
            <a:r>
              <a:rPr lang="cs-CZ" sz="2000" dirty="0">
                <a:solidFill>
                  <a:schemeClr val="bg1"/>
                </a:solidFill>
              </a:rPr>
              <a:t>  Kdo mi poradí?</a:t>
            </a:r>
          </a:p>
        </p:txBody>
      </p:sp>
    </p:spTree>
    <p:extLst>
      <p:ext uri="{BB962C8B-B14F-4D97-AF65-F5344CB8AC3E}">
        <p14:creationId xmlns:p14="http://schemas.microsoft.com/office/powerpoint/2010/main" val="42278019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Děkujeme ZA Pozornost</a:t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>www.modernizacni-fond.cz</a:t>
            </a:r>
          </a:p>
        </p:txBody>
      </p:sp>
      <p:pic>
        <p:nvPicPr>
          <p:cNvPr id="4" name="Zástupný symbol pro obrázek 3"/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3" r="55131"/>
          <a:stretch/>
        </p:blipFill>
        <p:spPr/>
      </p:pic>
    </p:spTree>
    <p:extLst>
      <p:ext uri="{BB962C8B-B14F-4D97-AF65-F5344CB8AC3E}">
        <p14:creationId xmlns:p14="http://schemas.microsoft.com/office/powerpoint/2010/main" val="20564572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46"/>
          <a:stretch/>
        </p:blipFill>
        <p:spPr>
          <a:xfrm>
            <a:off x="0" y="0"/>
            <a:ext cx="9143070" cy="5164038"/>
          </a:xfrm>
          <a:prstGeom prst="rect">
            <a:avLst/>
          </a:prstGeom>
        </p:spPr>
      </p:pic>
      <p:sp>
        <p:nvSpPr>
          <p:cNvPr id="3" name="Nadpis 1"/>
          <p:cNvSpPr txBox="1">
            <a:spLocks/>
          </p:cNvSpPr>
          <p:nvPr/>
        </p:nvSpPr>
        <p:spPr>
          <a:xfrm>
            <a:off x="1331640" y="1203598"/>
            <a:ext cx="6696279" cy="1225290"/>
          </a:xfrm>
          <a:prstGeom prst="rect">
            <a:avLst/>
          </a:prstGeom>
          <a:solidFill>
            <a:schemeClr val="bg1">
              <a:alpha val="72000"/>
            </a:schemeClr>
          </a:solidFill>
        </p:spPr>
        <p:txBody>
          <a:bodyPr wrap="square" lIns="180000" tIns="180000" rIns="180000" bIns="18000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b="1" dirty="0">
                <a:solidFill>
                  <a:srgbClr val="00529F"/>
                </a:solidFill>
              </a:rPr>
              <a:t>Program RES+</a:t>
            </a:r>
          </a:p>
          <a:p>
            <a:r>
              <a:rPr lang="cs-CZ" sz="2800" b="1" dirty="0">
                <a:solidFill>
                  <a:srgbClr val="00529F"/>
                </a:solidFill>
              </a:rPr>
              <a:t>Nové obnovitelné zdroje v energetice</a:t>
            </a:r>
          </a:p>
        </p:txBody>
      </p:sp>
    </p:spTree>
    <p:extLst>
      <p:ext uri="{BB962C8B-B14F-4D97-AF65-F5344CB8AC3E}">
        <p14:creationId xmlns:p14="http://schemas.microsoft.com/office/powerpoint/2010/main" val="33543809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3219642" y="475114"/>
            <a:ext cx="2690699" cy="1328369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 w="38100">
            <a:solidFill>
              <a:srgbClr val="005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  <p:sp>
        <p:nvSpPr>
          <p:cNvPr id="21" name="Obdélník 20"/>
          <p:cNvSpPr/>
          <p:nvPr/>
        </p:nvSpPr>
        <p:spPr>
          <a:xfrm>
            <a:off x="1670888" y="1071502"/>
            <a:ext cx="14854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rgbClr val="00529F"/>
                </a:solidFill>
              </a:rPr>
              <a:t>26 %</a:t>
            </a:r>
          </a:p>
        </p:txBody>
      </p:sp>
      <p:sp>
        <p:nvSpPr>
          <p:cNvPr id="22" name="Obdélník 21"/>
          <p:cNvSpPr/>
          <p:nvPr/>
        </p:nvSpPr>
        <p:spPr>
          <a:xfrm>
            <a:off x="4368280" y="1071502"/>
            <a:ext cx="14305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rgbClr val="00529F"/>
                </a:solidFill>
              </a:rPr>
              <a:t>38,7 %</a:t>
            </a:r>
          </a:p>
        </p:txBody>
      </p:sp>
      <p:sp>
        <p:nvSpPr>
          <p:cNvPr id="23" name="Obdélník 22"/>
          <p:cNvSpPr/>
          <p:nvPr/>
        </p:nvSpPr>
        <p:spPr>
          <a:xfrm>
            <a:off x="7035493" y="1071502"/>
            <a:ext cx="14657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rgbClr val="00529F"/>
                </a:solidFill>
              </a:rPr>
              <a:t>13,3 %</a:t>
            </a:r>
          </a:p>
        </p:txBody>
      </p:sp>
      <p:sp>
        <p:nvSpPr>
          <p:cNvPr id="24" name="Obdélník 23"/>
          <p:cNvSpPr/>
          <p:nvPr/>
        </p:nvSpPr>
        <p:spPr>
          <a:xfrm>
            <a:off x="1670888" y="2431144"/>
            <a:ext cx="14854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rgbClr val="00529F"/>
                </a:solidFill>
              </a:rPr>
              <a:t>6 %</a:t>
            </a:r>
          </a:p>
        </p:txBody>
      </p:sp>
      <p:sp>
        <p:nvSpPr>
          <p:cNvPr id="25" name="Obdélník 24"/>
          <p:cNvSpPr/>
          <p:nvPr/>
        </p:nvSpPr>
        <p:spPr>
          <a:xfrm>
            <a:off x="4372723" y="2420111"/>
            <a:ext cx="14305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rgbClr val="00529F"/>
                </a:solidFill>
              </a:rPr>
              <a:t>3,5 %</a:t>
            </a:r>
          </a:p>
        </p:txBody>
      </p:sp>
      <p:sp>
        <p:nvSpPr>
          <p:cNvPr id="26" name="Obdélník 25"/>
          <p:cNvSpPr/>
          <p:nvPr/>
        </p:nvSpPr>
        <p:spPr>
          <a:xfrm>
            <a:off x="7035493" y="2420111"/>
            <a:ext cx="14657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rgbClr val="00529F"/>
                </a:solidFill>
              </a:rPr>
              <a:t>5 %</a:t>
            </a:r>
          </a:p>
        </p:txBody>
      </p:sp>
      <p:sp>
        <p:nvSpPr>
          <p:cNvPr id="27" name="Obdélník 26"/>
          <p:cNvSpPr/>
          <p:nvPr/>
        </p:nvSpPr>
        <p:spPr>
          <a:xfrm>
            <a:off x="1670888" y="3720264"/>
            <a:ext cx="14854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rgbClr val="00529F"/>
                </a:solidFill>
              </a:rPr>
              <a:t>4 %</a:t>
            </a:r>
          </a:p>
        </p:txBody>
      </p:sp>
      <p:sp>
        <p:nvSpPr>
          <p:cNvPr id="28" name="Obdélník 27"/>
          <p:cNvSpPr/>
          <p:nvPr/>
        </p:nvSpPr>
        <p:spPr>
          <a:xfrm>
            <a:off x="4372723" y="3709231"/>
            <a:ext cx="14305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rgbClr val="00529F"/>
                </a:solidFill>
              </a:rPr>
              <a:t>1,5 %</a:t>
            </a:r>
          </a:p>
        </p:txBody>
      </p:sp>
      <p:sp>
        <p:nvSpPr>
          <p:cNvPr id="29" name="Obdélník 28"/>
          <p:cNvSpPr/>
          <p:nvPr/>
        </p:nvSpPr>
        <p:spPr>
          <a:xfrm>
            <a:off x="7035493" y="3709231"/>
            <a:ext cx="14657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rgbClr val="00529F"/>
                </a:solidFill>
              </a:rPr>
              <a:t>2 %</a:t>
            </a:r>
          </a:p>
        </p:txBody>
      </p:sp>
      <p:cxnSp>
        <p:nvCxnSpPr>
          <p:cNvPr id="31" name="Přímá spojnice 30"/>
          <p:cNvCxnSpPr/>
          <p:nvPr/>
        </p:nvCxnSpPr>
        <p:spPr>
          <a:xfrm>
            <a:off x="539552" y="1803483"/>
            <a:ext cx="8034837" cy="0"/>
          </a:xfrm>
          <a:prstGeom prst="line">
            <a:avLst/>
          </a:prstGeom>
          <a:ln w="15875">
            <a:solidFill>
              <a:srgbClr val="0052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Přímá spojnice 32"/>
          <p:cNvCxnSpPr/>
          <p:nvPr/>
        </p:nvCxnSpPr>
        <p:spPr>
          <a:xfrm>
            <a:off x="569413" y="3123448"/>
            <a:ext cx="8034837" cy="0"/>
          </a:xfrm>
          <a:prstGeom prst="line">
            <a:avLst/>
          </a:prstGeom>
          <a:ln w="15875">
            <a:solidFill>
              <a:srgbClr val="0052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bdélník 1"/>
          <p:cNvSpPr/>
          <p:nvPr/>
        </p:nvSpPr>
        <p:spPr>
          <a:xfrm>
            <a:off x="1601591" y="3420674"/>
            <a:ext cx="1624017" cy="379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400" b="1" baseline="30000" dirty="0"/>
              <a:t>Energetické úspory </a:t>
            </a:r>
            <a:br>
              <a:rPr lang="cs-CZ" sz="1400" b="1" baseline="30000" dirty="0"/>
            </a:br>
            <a:r>
              <a:rPr lang="cs-CZ" sz="1400" b="1" baseline="30000" dirty="0"/>
              <a:t>ve veřejných budovách</a:t>
            </a:r>
          </a:p>
        </p:txBody>
      </p:sp>
      <p:sp>
        <p:nvSpPr>
          <p:cNvPr id="30" name="Obdélník 29"/>
          <p:cNvSpPr/>
          <p:nvPr/>
        </p:nvSpPr>
        <p:spPr>
          <a:xfrm>
            <a:off x="1601591" y="2128596"/>
            <a:ext cx="1624017" cy="379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400" b="1" baseline="30000" dirty="0"/>
              <a:t>Energetické úspory </a:t>
            </a:r>
            <a:br>
              <a:rPr lang="cs-CZ" sz="1400" b="1" baseline="30000" dirty="0"/>
            </a:br>
            <a:r>
              <a:rPr lang="cs-CZ" sz="1400" b="1" baseline="30000" dirty="0"/>
              <a:t>v podnikání</a:t>
            </a:r>
          </a:p>
        </p:txBody>
      </p:sp>
      <p:sp>
        <p:nvSpPr>
          <p:cNvPr id="32" name="Obdélník 31"/>
          <p:cNvSpPr/>
          <p:nvPr/>
        </p:nvSpPr>
        <p:spPr>
          <a:xfrm>
            <a:off x="1601591" y="758108"/>
            <a:ext cx="1624017" cy="379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400" b="1" baseline="30000" dirty="0"/>
              <a:t>Modernizace </a:t>
            </a:r>
            <a:br>
              <a:rPr lang="cs-CZ" sz="1400" b="1" baseline="30000" dirty="0"/>
            </a:br>
            <a:r>
              <a:rPr lang="cs-CZ" sz="1400" b="1" baseline="30000" dirty="0"/>
              <a:t>teplárenství</a:t>
            </a:r>
          </a:p>
        </p:txBody>
      </p:sp>
      <p:sp>
        <p:nvSpPr>
          <p:cNvPr id="34" name="Obdélník 33"/>
          <p:cNvSpPr/>
          <p:nvPr/>
        </p:nvSpPr>
        <p:spPr>
          <a:xfrm>
            <a:off x="4276002" y="3409641"/>
            <a:ext cx="1624017" cy="379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400" b="1" baseline="30000" dirty="0"/>
              <a:t>Komunitní </a:t>
            </a:r>
            <a:br>
              <a:rPr lang="cs-CZ" sz="1400" b="1" baseline="30000" dirty="0"/>
            </a:br>
            <a:r>
              <a:rPr lang="cs-CZ" sz="1400" b="1" baseline="30000" dirty="0"/>
              <a:t>energetika</a:t>
            </a:r>
          </a:p>
        </p:txBody>
      </p:sp>
      <p:sp>
        <p:nvSpPr>
          <p:cNvPr id="37" name="Obdélník 36"/>
          <p:cNvSpPr/>
          <p:nvPr/>
        </p:nvSpPr>
        <p:spPr>
          <a:xfrm>
            <a:off x="4276002" y="2117563"/>
            <a:ext cx="1624017" cy="379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400" b="1" baseline="30000" dirty="0"/>
              <a:t>Modernizace dopravy </a:t>
            </a:r>
            <a:br>
              <a:rPr lang="cs-CZ" sz="1400" b="1" baseline="30000" dirty="0"/>
            </a:br>
            <a:r>
              <a:rPr lang="cs-CZ" sz="1400" b="1" baseline="30000" dirty="0"/>
              <a:t>v podnikání</a:t>
            </a:r>
          </a:p>
        </p:txBody>
      </p:sp>
      <p:sp>
        <p:nvSpPr>
          <p:cNvPr id="38" name="Obdélník 37"/>
          <p:cNvSpPr/>
          <p:nvPr/>
        </p:nvSpPr>
        <p:spPr>
          <a:xfrm>
            <a:off x="4271559" y="758108"/>
            <a:ext cx="1624017" cy="379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400" b="1" baseline="30000" dirty="0">
                <a:solidFill>
                  <a:srgbClr val="00529F"/>
                </a:solidFill>
              </a:rPr>
              <a:t>Nové obnovitelné </a:t>
            </a:r>
            <a:br>
              <a:rPr lang="cs-CZ" sz="1400" b="1" baseline="30000" dirty="0">
                <a:solidFill>
                  <a:srgbClr val="00529F"/>
                </a:solidFill>
              </a:rPr>
            </a:br>
            <a:r>
              <a:rPr lang="cs-CZ" sz="1400" b="1" baseline="30000" dirty="0">
                <a:solidFill>
                  <a:srgbClr val="00529F"/>
                </a:solidFill>
              </a:rPr>
              <a:t>zdroje energie</a:t>
            </a:r>
          </a:p>
        </p:txBody>
      </p:sp>
      <p:sp>
        <p:nvSpPr>
          <p:cNvPr id="39" name="Obdélník 38"/>
          <p:cNvSpPr/>
          <p:nvPr/>
        </p:nvSpPr>
        <p:spPr>
          <a:xfrm>
            <a:off x="6956377" y="3409641"/>
            <a:ext cx="1624017" cy="379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400" b="1" baseline="30000" dirty="0"/>
              <a:t>Modernizace veřejného </a:t>
            </a:r>
            <a:br>
              <a:rPr lang="cs-CZ" sz="1400" b="1" baseline="30000" dirty="0"/>
            </a:br>
            <a:r>
              <a:rPr lang="cs-CZ" sz="1400" b="1" baseline="30000" dirty="0"/>
              <a:t>osvětlení</a:t>
            </a:r>
          </a:p>
        </p:txBody>
      </p:sp>
      <p:sp>
        <p:nvSpPr>
          <p:cNvPr id="40" name="Obdélník 39"/>
          <p:cNvSpPr/>
          <p:nvPr/>
        </p:nvSpPr>
        <p:spPr>
          <a:xfrm>
            <a:off x="6956377" y="2117563"/>
            <a:ext cx="1624017" cy="379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400" b="1" baseline="30000" dirty="0"/>
              <a:t>Modernizace </a:t>
            </a:r>
            <a:br>
              <a:rPr lang="cs-CZ" sz="1400" b="1" baseline="30000" dirty="0"/>
            </a:br>
            <a:r>
              <a:rPr lang="cs-CZ" sz="1400" b="1" baseline="30000" dirty="0"/>
              <a:t>veřejné dopravy</a:t>
            </a:r>
          </a:p>
        </p:txBody>
      </p:sp>
      <p:sp>
        <p:nvSpPr>
          <p:cNvPr id="41" name="Obdélník 40"/>
          <p:cNvSpPr/>
          <p:nvPr/>
        </p:nvSpPr>
        <p:spPr>
          <a:xfrm>
            <a:off x="6956377" y="758108"/>
            <a:ext cx="1624017" cy="379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400" b="1" baseline="30000" dirty="0"/>
              <a:t>Snižování emisí</a:t>
            </a:r>
          </a:p>
          <a:p>
            <a:pPr algn="ctr"/>
            <a:r>
              <a:rPr lang="cs-CZ" sz="1400" b="1" baseline="30000" dirty="0"/>
              <a:t>v průmyslu</a:t>
            </a:r>
          </a:p>
        </p:txBody>
      </p:sp>
      <p:cxnSp>
        <p:nvCxnSpPr>
          <p:cNvPr id="35" name="Přímá spojnice 34"/>
          <p:cNvCxnSpPr/>
          <p:nvPr/>
        </p:nvCxnSpPr>
        <p:spPr>
          <a:xfrm flipH="1" flipV="1">
            <a:off x="3219643" y="483519"/>
            <a:ext cx="1" cy="3959894"/>
          </a:xfrm>
          <a:prstGeom prst="line">
            <a:avLst/>
          </a:prstGeom>
          <a:ln w="15875">
            <a:solidFill>
              <a:srgbClr val="0052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Přímá spojnice 35"/>
          <p:cNvCxnSpPr/>
          <p:nvPr/>
        </p:nvCxnSpPr>
        <p:spPr>
          <a:xfrm flipV="1">
            <a:off x="5911947" y="483519"/>
            <a:ext cx="0" cy="3959894"/>
          </a:xfrm>
          <a:prstGeom prst="line">
            <a:avLst/>
          </a:prstGeom>
          <a:ln w="15875">
            <a:solidFill>
              <a:srgbClr val="0052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Obrázek 4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24" y="728304"/>
            <a:ext cx="1085301" cy="780976"/>
          </a:xfrm>
          <a:prstGeom prst="rect">
            <a:avLst/>
          </a:prstGeom>
        </p:spPr>
      </p:pic>
      <p:pic>
        <p:nvPicPr>
          <p:cNvPr id="48" name="Obrázek 4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705" y="573764"/>
            <a:ext cx="1525335" cy="1097622"/>
          </a:xfrm>
          <a:prstGeom prst="rect">
            <a:avLst/>
          </a:prstGeom>
        </p:spPr>
      </p:pic>
      <p:pic>
        <p:nvPicPr>
          <p:cNvPr id="49" name="Obrázek 4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529" y="728304"/>
            <a:ext cx="1085301" cy="780976"/>
          </a:xfrm>
          <a:prstGeom prst="rect">
            <a:avLst/>
          </a:prstGeom>
        </p:spPr>
      </p:pic>
      <p:pic>
        <p:nvPicPr>
          <p:cNvPr id="50" name="Obrázek 4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705" y="2051279"/>
            <a:ext cx="1085301" cy="780976"/>
          </a:xfrm>
          <a:prstGeom prst="rect">
            <a:avLst/>
          </a:prstGeom>
        </p:spPr>
      </p:pic>
      <p:pic>
        <p:nvPicPr>
          <p:cNvPr id="51" name="Obrázek 5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284" y="2051280"/>
            <a:ext cx="1085300" cy="780975"/>
          </a:xfrm>
          <a:prstGeom prst="rect">
            <a:avLst/>
          </a:prstGeom>
        </p:spPr>
      </p:pic>
      <p:pic>
        <p:nvPicPr>
          <p:cNvPr id="52" name="Obrázek 5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24" y="2051279"/>
            <a:ext cx="1085301" cy="780976"/>
          </a:xfrm>
          <a:prstGeom prst="rect">
            <a:avLst/>
          </a:prstGeom>
        </p:spPr>
      </p:pic>
      <p:pic>
        <p:nvPicPr>
          <p:cNvPr id="53" name="Obrázek 5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24" y="3374950"/>
            <a:ext cx="1085301" cy="780976"/>
          </a:xfrm>
          <a:prstGeom prst="rect">
            <a:avLst/>
          </a:prstGeom>
        </p:spPr>
      </p:pic>
      <p:pic>
        <p:nvPicPr>
          <p:cNvPr id="54" name="Obrázek 5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705" y="3374950"/>
            <a:ext cx="1085301" cy="780976"/>
          </a:xfrm>
          <a:prstGeom prst="rect">
            <a:avLst/>
          </a:prstGeom>
        </p:spPr>
      </p:pic>
      <p:pic>
        <p:nvPicPr>
          <p:cNvPr id="55" name="Obrázek 5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529" y="3374950"/>
            <a:ext cx="1085301" cy="780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3665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text 6"/>
          <p:cNvSpPr>
            <a:spLocks noGrp="1"/>
          </p:cNvSpPr>
          <p:nvPr>
            <p:ph type="body" sz="quarter" idx="19"/>
          </p:nvPr>
        </p:nvSpPr>
        <p:spPr>
          <a:xfrm>
            <a:off x="611560" y="1489446"/>
            <a:ext cx="5976664" cy="1946400"/>
          </a:xfrm>
        </p:spPr>
        <p:txBody>
          <a:bodyPr/>
          <a:lstStyle/>
          <a:p>
            <a:pPr marL="171450" indent="-171450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400" b="1" dirty="0"/>
              <a:t>prioritní oblast </a:t>
            </a:r>
            <a:r>
              <a:rPr lang="cs-CZ" sz="1400" dirty="0"/>
              <a:t>Modernizačního fondu,</a:t>
            </a:r>
          </a:p>
          <a:p>
            <a:pPr marL="171450" indent="-171450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400" b="1" dirty="0"/>
              <a:t>nejvýznamnějším zdrojem</a:t>
            </a:r>
            <a:r>
              <a:rPr lang="cs-CZ" sz="1400" dirty="0"/>
              <a:t> investiční podpory OZE v Česku,</a:t>
            </a:r>
          </a:p>
          <a:p>
            <a:pPr marL="171450" indent="-171450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400" dirty="0" smtClean="0"/>
              <a:t>urychlí </a:t>
            </a:r>
            <a:r>
              <a:rPr lang="cs-CZ" sz="1400" dirty="0"/>
              <a:t>nástup </a:t>
            </a:r>
            <a:r>
              <a:rPr lang="cs-CZ" sz="1400" b="1" dirty="0"/>
              <a:t>obnovitelných zdrojů energie</a:t>
            </a:r>
            <a:r>
              <a:rPr lang="cs-CZ" sz="1400" dirty="0"/>
              <a:t> a </a:t>
            </a:r>
            <a:r>
              <a:rPr lang="cs-CZ" sz="1400" b="1" dirty="0"/>
              <a:t>nových technologií</a:t>
            </a:r>
            <a:r>
              <a:rPr lang="cs-CZ" sz="1400" dirty="0"/>
              <a:t>, </a:t>
            </a:r>
            <a:endParaRPr lang="cs-CZ" sz="1400" dirty="0" smtClean="0"/>
          </a:p>
          <a:p>
            <a:pPr marL="171450" indent="-171450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400" dirty="0"/>
              <a:t>z</a:t>
            </a:r>
            <a:r>
              <a:rPr lang="cs-CZ" sz="1400" dirty="0" smtClean="0"/>
              <a:t>ároveň </a:t>
            </a:r>
            <a:r>
              <a:rPr lang="cs-CZ" sz="1400" dirty="0" smtClean="0">
                <a:solidFill>
                  <a:schemeClr val="tx2"/>
                </a:solidFill>
              </a:rPr>
              <a:t>odstartuje </a:t>
            </a:r>
            <a:r>
              <a:rPr lang="cs-CZ" sz="1400" b="1" dirty="0" smtClean="0">
                <a:solidFill>
                  <a:schemeClr val="tx2"/>
                </a:solidFill>
              </a:rPr>
              <a:t>zcela nový typ investic</a:t>
            </a:r>
            <a:r>
              <a:rPr lang="cs-CZ" sz="1400" dirty="0" smtClean="0">
                <a:solidFill>
                  <a:schemeClr val="tx2"/>
                </a:solidFill>
              </a:rPr>
              <a:t> </a:t>
            </a:r>
            <a:r>
              <a:rPr lang="cs-CZ" sz="1400" dirty="0" smtClean="0"/>
              <a:t>pro solární </a:t>
            </a:r>
            <a:r>
              <a:rPr lang="cs-CZ" sz="1400" dirty="0"/>
              <a:t>etapu</a:t>
            </a:r>
            <a:r>
              <a:rPr lang="cs-CZ" sz="1400" dirty="0" smtClean="0"/>
              <a:t>,</a:t>
            </a:r>
          </a:p>
          <a:p>
            <a:pPr marL="171450" indent="-171450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400" b="1" dirty="0"/>
              <a:t>n</a:t>
            </a:r>
            <a:r>
              <a:rPr lang="cs-CZ" sz="1400" b="1" dirty="0" smtClean="0"/>
              <a:t>ezatíží státní rozpočet </a:t>
            </a:r>
            <a:r>
              <a:rPr lang="cs-CZ" sz="1400" dirty="0" smtClean="0"/>
              <a:t>provozní podporou,</a:t>
            </a:r>
            <a:endParaRPr lang="cs-CZ" sz="1400" dirty="0"/>
          </a:p>
          <a:p>
            <a:pPr marL="171450" indent="-171450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400" dirty="0"/>
              <a:t>významně přispěje k </a:t>
            </a:r>
            <a:r>
              <a:rPr lang="cs-CZ" sz="1400" b="1" dirty="0"/>
              <a:t>naplnění cílů v oblasti klimatu</a:t>
            </a:r>
            <a:r>
              <a:rPr lang="cs-CZ" sz="1400" dirty="0"/>
              <a:t>,</a:t>
            </a:r>
          </a:p>
          <a:p>
            <a:pPr marL="171450" indent="-171450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400" dirty="0"/>
              <a:t>podpoří </a:t>
            </a:r>
            <a:r>
              <a:rPr lang="cs-CZ" sz="1400" b="1" dirty="0"/>
              <a:t>decentralizaci energetiky</a:t>
            </a:r>
            <a:r>
              <a:rPr lang="cs-CZ" sz="1400" dirty="0"/>
              <a:t>,</a:t>
            </a:r>
          </a:p>
          <a:p>
            <a:pPr marL="171450" indent="-171450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400" b="1" dirty="0"/>
              <a:t>stimuluje</a:t>
            </a:r>
            <a:r>
              <a:rPr lang="cs-CZ" sz="1400" dirty="0"/>
              <a:t> </a:t>
            </a:r>
            <a:r>
              <a:rPr lang="cs-CZ" sz="1400" dirty="0" err="1" smtClean="0"/>
              <a:t>covidem</a:t>
            </a:r>
            <a:r>
              <a:rPr lang="cs-CZ" sz="1400" dirty="0" smtClean="0"/>
              <a:t> zpomalenou </a:t>
            </a:r>
            <a:r>
              <a:rPr lang="cs-CZ" sz="1400" b="1" dirty="0" smtClean="0"/>
              <a:t>ekonomiku</a:t>
            </a:r>
            <a:r>
              <a:rPr lang="cs-CZ" sz="1400" dirty="0" smtClean="0"/>
              <a:t>.</a:t>
            </a:r>
            <a:endParaRPr lang="cs-CZ" sz="1400" dirty="0"/>
          </a:p>
          <a:p>
            <a:pPr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</a:pPr>
            <a:r>
              <a:rPr lang="cs-CZ" sz="1800" b="1" dirty="0"/>
              <a:t>		</a:t>
            </a:r>
          </a:p>
          <a:p>
            <a:pPr algn="ctr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</a:pPr>
            <a:endParaRPr lang="cs-CZ" sz="1800" b="1" dirty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611560" y="813007"/>
            <a:ext cx="6048672" cy="541152"/>
          </a:xfrm>
          <a:solidFill>
            <a:srgbClr val="7FBA22"/>
          </a:solidFill>
        </p:spPr>
        <p:txBody>
          <a:bodyPr anchor="ctr"/>
          <a:lstStyle/>
          <a:p>
            <a:r>
              <a:rPr lang="cs-CZ" sz="1600" dirty="0">
                <a:solidFill>
                  <a:schemeClr val="bg1"/>
                </a:solidFill>
              </a:rPr>
              <a:t>  </a:t>
            </a:r>
            <a:r>
              <a:rPr lang="cs-CZ" sz="1700" dirty="0" smtClean="0">
                <a:solidFill>
                  <a:schemeClr val="bg1"/>
                </a:solidFill>
              </a:rPr>
              <a:t>Program: Nové obnovitelné zdroje v Energetice </a:t>
            </a:r>
            <a:endParaRPr lang="cs-CZ" sz="1700" dirty="0">
              <a:solidFill>
                <a:schemeClr val="bg1"/>
              </a:solidFill>
            </a:endParaRPr>
          </a:p>
        </p:txBody>
      </p:sp>
      <p:pic>
        <p:nvPicPr>
          <p:cNvPr id="6" name="Zástupný symbol pro obrázek 5"/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87" r="33469"/>
          <a:stretch/>
        </p:blipFill>
        <p:spPr/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19" y="3795886"/>
            <a:ext cx="1090012" cy="80982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461" y="3795886"/>
            <a:ext cx="1090012" cy="80982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404" y="3795886"/>
            <a:ext cx="1090012" cy="80982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346" y="3795886"/>
            <a:ext cx="1090012" cy="809820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288" y="3795886"/>
            <a:ext cx="1090012" cy="809820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1231" y="3828194"/>
            <a:ext cx="1090012" cy="809820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172" y="3795886"/>
            <a:ext cx="1090012" cy="809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0796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symbol pro obrázek 6"/>
          <p:cNvPicPr>
            <a:picLocks noGrp="1" noChangeAspect="1"/>
          </p:cNvPicPr>
          <p:nvPr>
            <p:ph type="pic" sz="quarter" idx="17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70" r="34470"/>
          <a:stretch>
            <a:fillRect/>
          </a:stretch>
        </p:blipFill>
        <p:spPr/>
      </p:pic>
      <p:sp>
        <p:nvSpPr>
          <p:cNvPr id="3" name="Zástupný symbol pro text 2"/>
          <p:cNvSpPr>
            <a:spLocks noGrp="1"/>
          </p:cNvSpPr>
          <p:nvPr>
            <p:ph type="body" sz="quarter" idx="19"/>
          </p:nvPr>
        </p:nvSpPr>
        <p:spPr>
          <a:noFill/>
        </p:spPr>
        <p:txBody>
          <a:bodyPr/>
          <a:lstStyle/>
          <a:p>
            <a:r>
              <a:rPr lang="cs-CZ" sz="1400" b="1" dirty="0"/>
              <a:t>Instalace nových OZE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 err="1"/>
              <a:t>fotovoltaické</a:t>
            </a:r>
            <a:r>
              <a:rPr lang="cs-CZ" sz="1400" dirty="0"/>
              <a:t> elektrárny,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/>
              <a:t>geotermální zdroje energie.</a:t>
            </a:r>
          </a:p>
          <a:p>
            <a:r>
              <a:rPr lang="cs-CZ" sz="1400" b="1" dirty="0"/>
              <a:t>Instalace nových nebo modernizace stávajících OZE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/>
              <a:t>větrné elektrárny,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/>
              <a:t>malé vodní elektrárny</a:t>
            </a:r>
            <a:r>
              <a:rPr lang="cs-CZ" sz="1400" dirty="0" smtClean="0"/>
              <a:t>,</a:t>
            </a:r>
          </a:p>
          <a:p>
            <a:r>
              <a:rPr lang="cs-CZ" sz="1400" b="1" dirty="0"/>
              <a:t>P</a:t>
            </a:r>
            <a:r>
              <a:rPr lang="cs-CZ" sz="1400" b="1" dirty="0" smtClean="0"/>
              <a:t>odpora akumulace </a:t>
            </a:r>
            <a:r>
              <a:rPr lang="cs-CZ" sz="1400" b="1" dirty="0"/>
              <a:t>elektrické energie </a:t>
            </a:r>
            <a:r>
              <a:rPr lang="cs-CZ" sz="1400" dirty="0" smtClean="0"/>
              <a:t>jako </a:t>
            </a:r>
            <a:r>
              <a:rPr lang="cs-CZ" sz="1400" dirty="0"/>
              <a:t>součást </a:t>
            </a:r>
            <a:r>
              <a:rPr lang="cs-CZ" sz="1400" dirty="0" smtClean="0"/>
              <a:t>nového zdroje</a:t>
            </a:r>
            <a:endParaRPr lang="cs-CZ" sz="1400" dirty="0"/>
          </a:p>
          <a:p>
            <a:endParaRPr lang="cs-CZ" sz="1400" b="1" dirty="0">
              <a:solidFill>
                <a:srgbClr val="00529F"/>
              </a:solidFill>
            </a:endParaRPr>
          </a:p>
          <a:p>
            <a:r>
              <a:rPr lang="cs-CZ" sz="1400" b="1" dirty="0" smtClean="0">
                <a:solidFill>
                  <a:srgbClr val="00529F"/>
                </a:solidFill>
              </a:rPr>
              <a:t>Komplementarita s ostatními programy</a:t>
            </a:r>
            <a:r>
              <a:rPr lang="cs-CZ" sz="1400" dirty="0" smtClean="0"/>
              <a:t> pro zamezení překryvu s jinými dotačními programy (OPTAK, Národní plán obnovy, OPŽP či NZÚ).</a:t>
            </a:r>
          </a:p>
          <a:p>
            <a:pPr>
              <a:spcBef>
                <a:spcPts val="600"/>
              </a:spcBef>
            </a:pPr>
            <a:r>
              <a:rPr lang="cs-CZ" sz="1400" b="1" dirty="0" smtClean="0">
                <a:solidFill>
                  <a:srgbClr val="00529F"/>
                </a:solidFill>
              </a:rPr>
              <a:t>Plynulá návaznost </a:t>
            </a:r>
            <a:r>
              <a:rPr lang="cs-CZ" sz="1400" b="1" dirty="0" err="1" smtClean="0">
                <a:solidFill>
                  <a:srgbClr val="00529F"/>
                </a:solidFill>
              </a:rPr>
              <a:t>ModF</a:t>
            </a:r>
            <a:r>
              <a:rPr lang="cs-CZ" sz="1400" dirty="0" smtClean="0"/>
              <a:t> na ostatní dotační programy po vyčerpání jejich prostředků.</a:t>
            </a:r>
          </a:p>
          <a:p>
            <a:endParaRPr lang="cs-CZ" sz="1400" dirty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solidFill>
            <a:srgbClr val="7FBA22"/>
          </a:solidFill>
        </p:spPr>
        <p:txBody>
          <a:bodyPr anchor="ctr"/>
          <a:lstStyle/>
          <a:p>
            <a:r>
              <a:rPr lang="cs-CZ" sz="1600" dirty="0">
                <a:solidFill>
                  <a:schemeClr val="bg1"/>
                </a:solidFill>
              </a:rPr>
              <a:t>  </a:t>
            </a:r>
            <a:r>
              <a:rPr lang="cs-CZ" sz="2000" dirty="0">
                <a:solidFill>
                  <a:schemeClr val="bg1"/>
                </a:solidFill>
              </a:rPr>
              <a:t>Program RES+ </a:t>
            </a:r>
          </a:p>
        </p:txBody>
      </p:sp>
      <p:sp>
        <p:nvSpPr>
          <p:cNvPr id="6" name="Nadpis 4"/>
          <p:cNvSpPr txBox="1">
            <a:spLocks/>
          </p:cNvSpPr>
          <p:nvPr/>
        </p:nvSpPr>
        <p:spPr>
          <a:xfrm>
            <a:off x="611560" y="813007"/>
            <a:ext cx="6048672" cy="541152"/>
          </a:xfrm>
          <a:prstGeom prst="rect">
            <a:avLst/>
          </a:prstGeom>
          <a:solidFill>
            <a:srgbClr val="7FBA22"/>
          </a:solidFill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500" b="1" kern="0" cap="all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cs-CZ" sz="1600" dirty="0" smtClean="0">
                <a:solidFill>
                  <a:schemeClr val="bg1"/>
                </a:solidFill>
              </a:rPr>
              <a:t>  </a:t>
            </a:r>
            <a:r>
              <a:rPr lang="cs-CZ" sz="1700" dirty="0" smtClean="0">
                <a:solidFill>
                  <a:schemeClr val="bg1"/>
                </a:solidFill>
              </a:rPr>
              <a:t>Program: Nové obnovitelné zdroje v Energetice </a:t>
            </a:r>
            <a:endParaRPr lang="cs-CZ" sz="17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6249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400" b="1" dirty="0">
                <a:solidFill>
                  <a:schemeClr val="tx2"/>
                </a:solidFill>
              </a:rPr>
              <a:t>v</a:t>
            </a:r>
            <a:r>
              <a:rPr lang="cs-CZ" sz="1400" dirty="0" smtClean="0">
                <a:solidFill>
                  <a:schemeClr val="tx2"/>
                </a:solidFill>
              </a:rPr>
              <a:t> </a:t>
            </a:r>
            <a:r>
              <a:rPr lang="cs-CZ" sz="1400" b="1" dirty="0" smtClean="0">
                <a:solidFill>
                  <a:schemeClr val="tx2"/>
                </a:solidFill>
              </a:rPr>
              <a:t>roce </a:t>
            </a:r>
            <a:r>
              <a:rPr lang="cs-CZ" sz="1400" b="1" dirty="0">
                <a:solidFill>
                  <a:schemeClr val="tx2"/>
                </a:solidFill>
              </a:rPr>
              <a:t>2020 </a:t>
            </a:r>
            <a:r>
              <a:rPr lang="cs-CZ" sz="1400" dirty="0" smtClean="0">
                <a:solidFill>
                  <a:schemeClr val="tx2"/>
                </a:solidFill>
              </a:rPr>
              <a:t>instalováno </a:t>
            </a:r>
            <a:r>
              <a:rPr lang="cs-CZ" sz="1400" b="1" dirty="0">
                <a:solidFill>
                  <a:schemeClr val="tx2"/>
                </a:solidFill>
              </a:rPr>
              <a:t>6 293 </a:t>
            </a:r>
            <a:r>
              <a:rPr lang="cs-CZ" sz="1400" dirty="0">
                <a:solidFill>
                  <a:schemeClr val="tx2"/>
                </a:solidFill>
              </a:rPr>
              <a:t>solárních elektráren s celkovým výkonem </a:t>
            </a:r>
            <a:r>
              <a:rPr lang="cs-CZ" sz="1400" b="1" dirty="0">
                <a:solidFill>
                  <a:schemeClr val="tx2"/>
                </a:solidFill>
              </a:rPr>
              <a:t>51,4 </a:t>
            </a:r>
            <a:r>
              <a:rPr lang="cs-CZ" sz="1400" b="1" dirty="0" err="1" smtClean="0">
                <a:solidFill>
                  <a:schemeClr val="tx2"/>
                </a:solidFill>
              </a:rPr>
              <a:t>MWp</a:t>
            </a:r>
            <a:r>
              <a:rPr lang="cs-CZ" sz="1400" dirty="0" smtClean="0">
                <a:solidFill>
                  <a:schemeClr val="tx2"/>
                </a:solidFill>
              </a:rPr>
              <a:t>,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400" dirty="0">
                <a:solidFill>
                  <a:schemeClr val="tx2"/>
                </a:solidFill>
              </a:rPr>
              <a:t>z</a:t>
            </a:r>
            <a:r>
              <a:rPr lang="cs-CZ" sz="1400" dirty="0" smtClean="0">
                <a:solidFill>
                  <a:schemeClr val="tx2"/>
                </a:solidFill>
              </a:rPr>
              <a:t> toho </a:t>
            </a:r>
            <a:r>
              <a:rPr lang="cs-CZ" sz="1400" b="1" dirty="0" smtClean="0">
                <a:solidFill>
                  <a:schemeClr val="tx2"/>
                </a:solidFill>
              </a:rPr>
              <a:t>76 </a:t>
            </a:r>
            <a:r>
              <a:rPr lang="cs-CZ" sz="1400" b="1" dirty="0">
                <a:solidFill>
                  <a:schemeClr val="tx2"/>
                </a:solidFill>
              </a:rPr>
              <a:t>% </a:t>
            </a:r>
            <a:r>
              <a:rPr lang="cs-CZ" sz="1400" dirty="0">
                <a:solidFill>
                  <a:schemeClr val="tx2"/>
                </a:solidFill>
              </a:rPr>
              <a:t>tvoří </a:t>
            </a:r>
            <a:r>
              <a:rPr lang="cs-CZ" sz="1400" dirty="0" err="1">
                <a:solidFill>
                  <a:schemeClr val="tx2"/>
                </a:solidFill>
              </a:rPr>
              <a:t>fotovoltaika</a:t>
            </a:r>
            <a:r>
              <a:rPr lang="cs-CZ" sz="1400" b="1" dirty="0">
                <a:solidFill>
                  <a:schemeClr val="tx2"/>
                </a:solidFill>
              </a:rPr>
              <a:t> na rodinných </a:t>
            </a:r>
            <a:r>
              <a:rPr lang="cs-CZ" sz="1400" b="1" dirty="0" smtClean="0">
                <a:solidFill>
                  <a:schemeClr val="tx2"/>
                </a:solidFill>
              </a:rPr>
              <a:t>domech,</a:t>
            </a:r>
          </a:p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1400" dirty="0" smtClean="0">
                <a:solidFill>
                  <a:schemeClr val="tx2"/>
                </a:solidFill>
              </a:rPr>
              <a:t>oproti </a:t>
            </a:r>
            <a:r>
              <a:rPr lang="cs-CZ" sz="1400" dirty="0">
                <a:solidFill>
                  <a:schemeClr val="tx2"/>
                </a:solidFill>
              </a:rPr>
              <a:t>roku 2019 </a:t>
            </a:r>
            <a:r>
              <a:rPr lang="cs-CZ" sz="1400" b="1" dirty="0">
                <a:solidFill>
                  <a:schemeClr val="tx2"/>
                </a:solidFill>
              </a:rPr>
              <a:t>nárůst o 26,3 </a:t>
            </a:r>
            <a:r>
              <a:rPr lang="cs-CZ" sz="1400" b="1" dirty="0" err="1" smtClean="0">
                <a:solidFill>
                  <a:schemeClr val="tx2"/>
                </a:solidFill>
              </a:rPr>
              <a:t>MWp</a:t>
            </a:r>
            <a:r>
              <a:rPr lang="cs-CZ" sz="1400" dirty="0" smtClean="0">
                <a:solidFill>
                  <a:schemeClr val="tx2"/>
                </a:solidFill>
              </a:rPr>
              <a:t>,</a:t>
            </a:r>
          </a:p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1400" dirty="0" smtClean="0">
                <a:solidFill>
                  <a:schemeClr val="tx2"/>
                </a:solidFill>
              </a:rPr>
              <a:t>průměrný </a:t>
            </a:r>
            <a:r>
              <a:rPr lang="cs-CZ" sz="1400" dirty="0">
                <a:solidFill>
                  <a:schemeClr val="tx2"/>
                </a:solidFill>
              </a:rPr>
              <a:t>instalovaný </a:t>
            </a:r>
            <a:r>
              <a:rPr lang="cs-CZ" sz="1400" b="1" dirty="0">
                <a:solidFill>
                  <a:schemeClr val="tx2"/>
                </a:solidFill>
              </a:rPr>
              <a:t>výkon vzrostl </a:t>
            </a:r>
            <a:r>
              <a:rPr lang="cs-CZ" sz="1400" dirty="0">
                <a:solidFill>
                  <a:schemeClr val="tx2"/>
                </a:solidFill>
              </a:rPr>
              <a:t>z 7,3 </a:t>
            </a:r>
            <a:r>
              <a:rPr lang="cs-CZ" sz="1400" dirty="0" err="1">
                <a:solidFill>
                  <a:schemeClr val="tx2"/>
                </a:solidFill>
              </a:rPr>
              <a:t>kWp</a:t>
            </a:r>
            <a:r>
              <a:rPr lang="cs-CZ" sz="1400" dirty="0">
                <a:solidFill>
                  <a:schemeClr val="tx2"/>
                </a:solidFill>
              </a:rPr>
              <a:t> na 8,3 </a:t>
            </a:r>
            <a:r>
              <a:rPr lang="cs-CZ" sz="1400" dirty="0" err="1" smtClean="0">
                <a:solidFill>
                  <a:schemeClr val="tx2"/>
                </a:solidFill>
              </a:rPr>
              <a:t>kWp</a:t>
            </a:r>
            <a:r>
              <a:rPr lang="cs-CZ" sz="1400" dirty="0">
                <a:solidFill>
                  <a:schemeClr val="tx2"/>
                </a:solidFill>
              </a:rPr>
              <a:t>,</a:t>
            </a:r>
          </a:p>
          <a:p>
            <a:endParaRPr lang="cs-CZ" dirty="0"/>
          </a:p>
        </p:txBody>
      </p:sp>
      <p:sp>
        <p:nvSpPr>
          <p:cNvPr id="5" name="Nadpis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rgbClr val="7FBA22"/>
          </a:solidFill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500" b="1" kern="0" cap="all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cs-CZ" sz="1600" dirty="0" smtClean="0">
                <a:solidFill>
                  <a:schemeClr val="bg1"/>
                </a:solidFill>
              </a:rPr>
              <a:t>  </a:t>
            </a:r>
            <a:r>
              <a:rPr lang="cs-CZ" sz="2000" dirty="0" smtClean="0">
                <a:solidFill>
                  <a:schemeClr val="bg1"/>
                </a:solidFill>
              </a:rPr>
              <a:t>Aktuální stav</a:t>
            </a:r>
            <a:endParaRPr lang="cs-CZ" sz="2000" dirty="0">
              <a:solidFill>
                <a:schemeClr val="bg1"/>
              </a:solidFill>
            </a:endParaRPr>
          </a:p>
        </p:txBody>
      </p:sp>
      <p:sp>
        <p:nvSpPr>
          <p:cNvPr id="6" name="Nadpis 4"/>
          <p:cNvSpPr txBox="1">
            <a:spLocks/>
          </p:cNvSpPr>
          <p:nvPr/>
        </p:nvSpPr>
        <p:spPr>
          <a:xfrm>
            <a:off x="653292" y="3916629"/>
            <a:ext cx="6091833" cy="504057"/>
          </a:xfrm>
          <a:prstGeom prst="rect">
            <a:avLst/>
          </a:prstGeom>
          <a:solidFill>
            <a:srgbClr val="00529F"/>
          </a:solidFill>
        </p:spPr>
        <p:txBody>
          <a:bodyPr wrap="square" lIns="0" tIns="0" rIns="0" bIns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500" b="1" kern="0" cap="all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algn="ctr"/>
            <a:r>
              <a:rPr lang="cs-CZ" sz="1200" cap="none" dirty="0">
                <a:solidFill>
                  <a:schemeClr val="bg1"/>
                </a:solidFill>
              </a:rPr>
              <a:t>Počet FVE v ČR: 41 634  / Celkový výkon: 2 226,8 </a:t>
            </a:r>
            <a:r>
              <a:rPr lang="cs-CZ" sz="1200" cap="none" dirty="0" err="1">
                <a:solidFill>
                  <a:schemeClr val="bg1"/>
                </a:solidFill>
              </a:rPr>
              <a:t>MWp</a:t>
            </a:r>
            <a:r>
              <a:rPr lang="cs-CZ" sz="1200" cap="none" dirty="0">
                <a:solidFill>
                  <a:schemeClr val="bg1"/>
                </a:solidFill>
              </a:rPr>
              <a:t> /  </a:t>
            </a:r>
            <a:br>
              <a:rPr lang="cs-CZ" sz="1200" cap="none" dirty="0">
                <a:solidFill>
                  <a:schemeClr val="bg1"/>
                </a:solidFill>
              </a:rPr>
            </a:br>
            <a:r>
              <a:rPr lang="cs-CZ" sz="1200" cap="none" dirty="0" smtClean="0">
                <a:solidFill>
                  <a:schemeClr val="bg1"/>
                </a:solidFill>
              </a:rPr>
              <a:t>Výroba </a:t>
            </a:r>
            <a:r>
              <a:rPr lang="cs-CZ" sz="1200" cap="none" dirty="0">
                <a:solidFill>
                  <a:schemeClr val="bg1"/>
                </a:solidFill>
              </a:rPr>
              <a:t>elektřiny: 2 270 </a:t>
            </a:r>
            <a:r>
              <a:rPr lang="cs-CZ" sz="1200" cap="none" dirty="0" err="1">
                <a:solidFill>
                  <a:schemeClr val="bg1"/>
                </a:solidFill>
              </a:rPr>
              <a:t>GWh</a:t>
            </a:r>
            <a:r>
              <a:rPr lang="cs-CZ" sz="1200" cap="none" dirty="0">
                <a:solidFill>
                  <a:schemeClr val="bg1"/>
                </a:solidFill>
              </a:rPr>
              <a:t> / Podíl OZE: </a:t>
            </a:r>
            <a:r>
              <a:rPr lang="cs-CZ" sz="1200" cap="none" dirty="0" smtClean="0">
                <a:solidFill>
                  <a:schemeClr val="bg1"/>
                </a:solidFill>
              </a:rPr>
              <a:t>14 </a:t>
            </a:r>
            <a:r>
              <a:rPr lang="cs-CZ" sz="1200" cap="none" dirty="0">
                <a:solidFill>
                  <a:schemeClr val="bg1"/>
                </a:solidFill>
              </a:rPr>
              <a:t>%</a:t>
            </a:r>
          </a:p>
        </p:txBody>
      </p:sp>
      <p:pic>
        <p:nvPicPr>
          <p:cNvPr id="9" name="Zástupný symbol pro obrázek 8"/>
          <p:cNvPicPr>
            <a:picLocks noGrp="1" noChangeAspect="1"/>
          </p:cNvPicPr>
          <p:nvPr>
            <p:ph type="pic" sz="quarter" idx="17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67" r="35167"/>
          <a:stretch>
            <a:fillRect/>
          </a:stretch>
        </p:blipFill>
        <p:spPr/>
      </p:pic>
      <p:sp>
        <p:nvSpPr>
          <p:cNvPr id="10" name="Obdélník 9"/>
          <p:cNvSpPr/>
          <p:nvPr/>
        </p:nvSpPr>
        <p:spPr>
          <a:xfrm>
            <a:off x="5445743" y="3662713"/>
            <a:ext cx="1385316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050" b="1" dirty="0">
                <a:solidFill>
                  <a:srgbClr val="00529F"/>
                </a:solidFill>
              </a:rPr>
              <a:t>Stav k 31. 12. 2020 </a:t>
            </a:r>
          </a:p>
        </p:txBody>
      </p:sp>
    </p:spTree>
    <p:extLst>
      <p:ext uri="{BB962C8B-B14F-4D97-AF65-F5344CB8AC3E}">
        <p14:creationId xmlns:p14="http://schemas.microsoft.com/office/powerpoint/2010/main" val="33530304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cs-CZ" sz="1400" dirty="0"/>
              <a:t>Podle</a:t>
            </a:r>
            <a:r>
              <a:rPr lang="cs-CZ" sz="1400" b="1" dirty="0"/>
              <a:t> </a:t>
            </a:r>
            <a:r>
              <a:rPr lang="cs-CZ" sz="1400" b="1" dirty="0" smtClean="0"/>
              <a:t>Vnitrostátního plánu ČR v oblasti energetiky a klimatu </a:t>
            </a:r>
            <a:r>
              <a:rPr lang="cs-CZ" sz="1400" dirty="0" smtClean="0"/>
              <a:t>se </a:t>
            </a:r>
            <a:r>
              <a:rPr lang="cs-CZ" sz="1400" dirty="0"/>
              <a:t>má do roku 2030 </a:t>
            </a:r>
            <a:r>
              <a:rPr lang="cs-CZ" sz="1400" b="1" dirty="0"/>
              <a:t>navýšit instalovaný výkon solárních elektráren na téměř 4 G</a:t>
            </a:r>
            <a:r>
              <a:rPr lang="cs-CZ" sz="1400" b="1" dirty="0" smtClean="0"/>
              <a:t>W.</a:t>
            </a:r>
            <a:endParaRPr lang="cs-CZ" sz="1400" b="1" dirty="0"/>
          </a:p>
          <a:p>
            <a:r>
              <a:rPr lang="cs-CZ" sz="1400" dirty="0"/>
              <a:t>Aktuální instalovaný výkon: </a:t>
            </a:r>
            <a:r>
              <a:rPr lang="cs-CZ" sz="1400" b="1" dirty="0">
                <a:solidFill>
                  <a:schemeClr val="tx2"/>
                </a:solidFill>
              </a:rPr>
              <a:t>2,2 GW</a:t>
            </a:r>
          </a:p>
          <a:p>
            <a:r>
              <a:rPr lang="cs-CZ" sz="1400" dirty="0">
                <a:solidFill>
                  <a:schemeClr val="tx2"/>
                </a:solidFill>
              </a:rPr>
              <a:t>Díky </a:t>
            </a:r>
            <a:r>
              <a:rPr lang="cs-CZ" sz="1400" dirty="0" err="1">
                <a:solidFill>
                  <a:schemeClr val="tx2"/>
                </a:solidFill>
              </a:rPr>
              <a:t>ModF</a:t>
            </a:r>
            <a:r>
              <a:rPr lang="cs-CZ" sz="1400" dirty="0">
                <a:solidFill>
                  <a:schemeClr val="tx2"/>
                </a:solidFill>
              </a:rPr>
              <a:t> by instalovaný výkon mohl vzrůst </a:t>
            </a:r>
            <a:r>
              <a:rPr lang="cs-CZ" sz="1400" dirty="0" smtClean="0">
                <a:solidFill>
                  <a:schemeClr val="tx2"/>
                </a:solidFill>
              </a:rPr>
              <a:t>na</a:t>
            </a:r>
            <a:r>
              <a:rPr lang="cs-CZ" sz="1400" dirty="0">
                <a:solidFill>
                  <a:schemeClr val="tx2"/>
                </a:solidFill>
              </a:rPr>
              <a:t>: </a:t>
            </a:r>
            <a:r>
              <a:rPr lang="cs-CZ" sz="1400" b="1" dirty="0"/>
              <a:t>7</a:t>
            </a:r>
            <a:r>
              <a:rPr lang="cs-CZ" sz="1400" b="1" dirty="0" smtClean="0"/>
              <a:t> </a:t>
            </a:r>
            <a:r>
              <a:rPr lang="cs-CZ" sz="1400" dirty="0" smtClean="0"/>
              <a:t>až</a:t>
            </a:r>
            <a:r>
              <a:rPr lang="cs-CZ" sz="1400" b="1" dirty="0" smtClean="0"/>
              <a:t> 14 GW</a:t>
            </a:r>
            <a:r>
              <a:rPr lang="cs-CZ" sz="1400" b="1" baseline="30000" dirty="0" smtClean="0"/>
              <a:t>*</a:t>
            </a:r>
            <a:endParaRPr lang="cs-CZ" sz="1400" b="1" dirty="0"/>
          </a:p>
          <a:p>
            <a:endParaRPr lang="cs-CZ" sz="1400" dirty="0">
              <a:solidFill>
                <a:schemeClr val="tx2"/>
              </a:solidFill>
            </a:endParaRPr>
          </a:p>
          <a:p>
            <a:pPr marL="171450" indent="-171450">
              <a:buFontTx/>
              <a:buChar char="-"/>
            </a:pPr>
            <a:r>
              <a:rPr lang="cs-CZ" sz="1400" dirty="0" err="1">
                <a:solidFill>
                  <a:schemeClr val="tx2"/>
                </a:solidFill>
              </a:rPr>
              <a:t>ModF</a:t>
            </a:r>
            <a:r>
              <a:rPr lang="cs-CZ" sz="1400" dirty="0">
                <a:solidFill>
                  <a:schemeClr val="tx2"/>
                </a:solidFill>
              </a:rPr>
              <a:t> flexibilně pokrývá „bílá místa“ pro realizaci FVE, ale za podmínek jejich min</a:t>
            </a:r>
            <a:r>
              <a:rPr lang="cs-CZ" sz="1400" dirty="0" smtClean="0">
                <a:solidFill>
                  <a:schemeClr val="tx2"/>
                </a:solidFill>
              </a:rPr>
              <a:t>. zaručené </a:t>
            </a:r>
            <a:r>
              <a:rPr lang="cs-CZ" sz="1400" dirty="0">
                <a:solidFill>
                  <a:schemeClr val="tx2"/>
                </a:solidFill>
              </a:rPr>
              <a:t>kvality, udržitelnosti a bezpečnosti,</a:t>
            </a:r>
          </a:p>
          <a:p>
            <a:pPr marL="171450" indent="-171450">
              <a:buFontTx/>
              <a:buChar char="-"/>
            </a:pPr>
            <a:r>
              <a:rPr lang="cs-CZ" sz="1400" dirty="0">
                <a:solidFill>
                  <a:schemeClr val="tx2"/>
                </a:solidFill>
              </a:rPr>
              <a:t>napomáhá v prosazování a realizaci projektů z oblasti tzv. komunitní energetiky (sdružené projekty),</a:t>
            </a:r>
          </a:p>
          <a:p>
            <a:pPr marL="171450" indent="-171450">
              <a:buFontTx/>
              <a:buChar char="-"/>
            </a:pPr>
            <a:r>
              <a:rPr lang="cs-CZ" sz="1400" dirty="0">
                <a:solidFill>
                  <a:schemeClr val="tx2"/>
                </a:solidFill>
              </a:rPr>
              <a:t>d</a:t>
            </a:r>
            <a:r>
              <a:rPr lang="cs-CZ" sz="1400" dirty="0" smtClean="0">
                <a:solidFill>
                  <a:schemeClr val="tx2"/>
                </a:solidFill>
              </a:rPr>
              <a:t>o budoucna počítá </a:t>
            </a:r>
            <a:r>
              <a:rPr lang="cs-CZ" sz="1400" dirty="0">
                <a:solidFill>
                  <a:schemeClr val="tx2"/>
                </a:solidFill>
              </a:rPr>
              <a:t>s podporou realizace inovativních řešení, např. </a:t>
            </a:r>
            <a:r>
              <a:rPr lang="cs-CZ" sz="1400" dirty="0" err="1">
                <a:solidFill>
                  <a:schemeClr val="tx2"/>
                </a:solidFill>
              </a:rPr>
              <a:t>agrofotovoltaiky</a:t>
            </a:r>
            <a:r>
              <a:rPr lang="cs-CZ" sz="1400" dirty="0">
                <a:solidFill>
                  <a:schemeClr val="tx2"/>
                </a:solidFill>
              </a:rPr>
              <a:t> a plovoucí </a:t>
            </a:r>
            <a:r>
              <a:rPr lang="cs-CZ" sz="1400" dirty="0" err="1">
                <a:solidFill>
                  <a:schemeClr val="tx2"/>
                </a:solidFill>
              </a:rPr>
              <a:t>fotovoltaiky</a:t>
            </a:r>
            <a:r>
              <a:rPr lang="cs-CZ" sz="1400" dirty="0">
                <a:solidFill>
                  <a:schemeClr val="tx2"/>
                </a:solidFill>
              </a:rPr>
              <a:t>. </a:t>
            </a:r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solidFill>
            <a:srgbClr val="7FBA22"/>
          </a:solidFill>
        </p:spPr>
        <p:txBody>
          <a:bodyPr anchor="ctr"/>
          <a:lstStyle/>
          <a:p>
            <a:r>
              <a:rPr lang="cs-CZ" dirty="0">
                <a:solidFill>
                  <a:schemeClr val="bg1"/>
                </a:solidFill>
              </a:rPr>
              <a:t>  </a:t>
            </a:r>
            <a:r>
              <a:rPr lang="cs-CZ" sz="2000" dirty="0">
                <a:solidFill>
                  <a:schemeClr val="bg1"/>
                </a:solidFill>
              </a:rPr>
              <a:t>POTENCIÁL MODERNIZAČNÍHO FONDU</a:t>
            </a:r>
          </a:p>
        </p:txBody>
      </p:sp>
      <p:pic>
        <p:nvPicPr>
          <p:cNvPr id="4" name="Zástupný symbol pro obrázek 3"/>
          <p:cNvPicPr>
            <a:picLocks noGrp="1" noChangeAspect="1"/>
          </p:cNvPicPr>
          <p:nvPr>
            <p:ph type="pic" sz="quarter" idx="17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13" r="33813"/>
          <a:stretch>
            <a:fillRect/>
          </a:stretch>
        </p:blipFill>
        <p:spPr/>
      </p:pic>
      <p:sp>
        <p:nvSpPr>
          <p:cNvPr id="6" name="TextovéPole 5"/>
          <p:cNvSpPr txBox="1"/>
          <p:nvPr/>
        </p:nvSpPr>
        <p:spPr>
          <a:xfrm>
            <a:off x="683568" y="4371950"/>
            <a:ext cx="56886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aseline="30000" dirty="0" smtClean="0">
                <a:solidFill>
                  <a:schemeClr val="tx2"/>
                </a:solidFill>
              </a:rPr>
              <a:t>*</a:t>
            </a:r>
            <a:r>
              <a:rPr lang="cs-CZ" sz="1200" dirty="0" smtClean="0">
                <a:solidFill>
                  <a:schemeClr val="accent6"/>
                </a:solidFill>
              </a:rPr>
              <a:t>14 GW odpovídá alokaci 108 mld. Kč při aktuální ceně emisní </a:t>
            </a:r>
            <a:r>
              <a:rPr lang="cs-CZ" sz="1200" dirty="0" smtClean="0">
                <a:solidFill>
                  <a:schemeClr val="tx2"/>
                </a:solidFill>
              </a:rPr>
              <a:t>povolenky 55,8 eur</a:t>
            </a:r>
            <a:endParaRPr lang="cs-CZ" sz="1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7937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pro obrázek 5"/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34" t="-847" r="38848" b="847"/>
          <a:stretch/>
        </p:blipFill>
        <p:spPr/>
      </p:pic>
      <p:sp>
        <p:nvSpPr>
          <p:cNvPr id="3" name="Zástupný symbol pro text 2"/>
          <p:cNvSpPr>
            <a:spLocks noGrp="1"/>
          </p:cNvSpPr>
          <p:nvPr>
            <p:ph type="body" sz="quarter" idx="19"/>
          </p:nvPr>
        </p:nvSpPr>
        <p:spPr>
          <a:xfrm>
            <a:off x="611560" y="1489446"/>
            <a:ext cx="6120680" cy="3026520"/>
          </a:xfrm>
        </p:spPr>
        <p:txBody>
          <a:bodyPr/>
          <a:lstStyle/>
          <a:p>
            <a:pPr marL="171450" indent="-171450">
              <a:lnSpc>
                <a:spcPct val="114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400" b="1" dirty="0"/>
              <a:t>v</a:t>
            </a:r>
            <a:r>
              <a:rPr lang="cs-CZ" sz="1400" b="1" dirty="0" smtClean="0"/>
              <a:t>elká poptávka </a:t>
            </a:r>
            <a:r>
              <a:rPr lang="cs-CZ" sz="1400" dirty="0"/>
              <a:t>českých subjektů po obnovitelných zdrojích,</a:t>
            </a:r>
          </a:p>
          <a:p>
            <a:pPr marL="171450" indent="-171450">
              <a:lnSpc>
                <a:spcPct val="114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400" dirty="0"/>
              <a:t>přijato </a:t>
            </a:r>
            <a:r>
              <a:rPr lang="pl-PL" sz="1400" b="1" dirty="0"/>
              <a:t>8 224 projektových záměrů </a:t>
            </a:r>
            <a:r>
              <a:rPr lang="pl-PL" sz="1400" dirty="0"/>
              <a:t>s požadavkem na dotaci </a:t>
            </a:r>
            <a:r>
              <a:rPr lang="pl-PL" sz="1400" b="1" dirty="0"/>
              <a:t>523 mld. Kč</a:t>
            </a:r>
            <a:r>
              <a:rPr lang="pl-PL" sz="1400" dirty="0"/>
              <a:t>,</a:t>
            </a:r>
          </a:p>
          <a:p>
            <a:pPr marL="171450" indent="-171450">
              <a:lnSpc>
                <a:spcPct val="114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400" dirty="0"/>
              <a:t>projekty zaměřené na výstavbu FVE </a:t>
            </a:r>
            <a:r>
              <a:rPr lang="cs-CZ" sz="1400" dirty="0" smtClean="0"/>
              <a:t>představují </a:t>
            </a:r>
            <a:r>
              <a:rPr lang="cs-CZ" sz="1400" b="1" dirty="0"/>
              <a:t>90 % všech záměrů</a:t>
            </a:r>
            <a:r>
              <a:rPr lang="cs-CZ" sz="1400" dirty="0"/>
              <a:t>,</a:t>
            </a:r>
          </a:p>
          <a:p>
            <a:pPr marL="171450" indent="-171450">
              <a:lnSpc>
                <a:spcPct val="114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400" dirty="0" smtClean="0"/>
              <a:t>nejvíce </a:t>
            </a:r>
            <a:r>
              <a:rPr lang="cs-CZ" sz="1400" dirty="0"/>
              <a:t>projektů situováno do </a:t>
            </a:r>
            <a:r>
              <a:rPr lang="cs-CZ" sz="1400" b="1" dirty="0"/>
              <a:t>Středočeského kraje</a:t>
            </a:r>
            <a:r>
              <a:rPr lang="cs-CZ" sz="1400" dirty="0"/>
              <a:t> a </a:t>
            </a:r>
            <a:r>
              <a:rPr lang="cs-CZ" sz="1400" b="1" dirty="0"/>
              <a:t>MSK</a:t>
            </a:r>
            <a:r>
              <a:rPr lang="cs-CZ" sz="1400" dirty="0"/>
              <a:t>,</a:t>
            </a:r>
          </a:p>
          <a:p>
            <a:pPr marL="171450" indent="-171450">
              <a:lnSpc>
                <a:spcPct val="114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400" dirty="0"/>
              <a:t>značný zájem o investice v tzv. uhelných krajích,</a:t>
            </a:r>
          </a:p>
          <a:p>
            <a:pPr marL="171450" indent="-171450">
              <a:lnSpc>
                <a:spcPct val="114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400" dirty="0"/>
              <a:t>polovina záměrů počítá s akumulací vyrobené energie,</a:t>
            </a:r>
          </a:p>
          <a:p>
            <a:pPr marL="171450" indent="-171450">
              <a:lnSpc>
                <a:spcPct val="114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400" dirty="0"/>
              <a:t>polovina investic je </a:t>
            </a:r>
            <a:r>
              <a:rPr lang="cs-CZ" sz="1400" b="1" dirty="0"/>
              <a:t>plánována na roky 2021 až 2023</a:t>
            </a:r>
            <a:r>
              <a:rPr lang="cs-CZ" sz="1400" dirty="0"/>
              <a:t>.</a:t>
            </a:r>
          </a:p>
          <a:p>
            <a:endParaRPr lang="cs-CZ" sz="1400" dirty="0"/>
          </a:p>
          <a:p>
            <a:r>
              <a:rPr lang="cs-CZ" sz="1800" b="1" dirty="0"/>
              <a:t>Klíčový signál, že začíná </a:t>
            </a:r>
            <a:r>
              <a:rPr lang="cs-CZ" sz="1800" b="1" dirty="0" smtClean="0">
                <a:solidFill>
                  <a:schemeClr val="tx2"/>
                </a:solidFill>
              </a:rPr>
              <a:t>nová etapa investic do solární energie.</a:t>
            </a:r>
            <a:endParaRPr lang="cs-CZ" sz="1800" b="1" dirty="0">
              <a:solidFill>
                <a:schemeClr val="tx2"/>
              </a:solidFill>
            </a:endParaRPr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solidFill>
            <a:srgbClr val="7FBA22"/>
          </a:solidFill>
        </p:spPr>
        <p:txBody>
          <a:bodyPr anchor="ctr"/>
          <a:lstStyle/>
          <a:p>
            <a:r>
              <a:rPr lang="cs-CZ" dirty="0">
                <a:solidFill>
                  <a:schemeClr val="bg1"/>
                </a:solidFill>
              </a:rPr>
              <a:t>  </a:t>
            </a:r>
            <a:r>
              <a:rPr lang="cs-CZ" sz="2000" dirty="0">
                <a:solidFill>
                  <a:schemeClr val="bg1"/>
                </a:solidFill>
              </a:rPr>
              <a:t>Co ukázala předregistrační výzva</a:t>
            </a:r>
          </a:p>
        </p:txBody>
      </p:sp>
    </p:spTree>
    <p:extLst>
      <p:ext uri="{BB962C8B-B14F-4D97-AF65-F5344CB8AC3E}">
        <p14:creationId xmlns:p14="http://schemas.microsoft.com/office/powerpoint/2010/main" val="2288176894"/>
      </p:ext>
    </p:extLst>
  </p:cSld>
  <p:clrMapOvr>
    <a:masterClrMapping/>
  </p:clrMapOvr>
</p:sld>
</file>

<file path=ppt/theme/theme1.xml><?xml version="1.0" encoding="utf-8"?>
<a:theme xmlns:a="http://schemas.openxmlformats.org/drawingml/2006/main" name="MZP_2020_16ku9-final">
  <a:themeElements>
    <a:clrScheme name="color MZP2020">
      <a:dk1>
        <a:srgbClr val="7BC143"/>
      </a:dk1>
      <a:lt1>
        <a:srgbClr val="FFFFFF"/>
      </a:lt1>
      <a:dk2>
        <a:srgbClr val="000000"/>
      </a:dk2>
      <a:lt2>
        <a:srgbClr val="FFFFFF"/>
      </a:lt2>
      <a:accent1>
        <a:srgbClr val="7BC143"/>
      </a:accent1>
      <a:accent2>
        <a:srgbClr val="A5A5A5"/>
      </a:accent2>
      <a:accent3>
        <a:srgbClr val="467A26"/>
      </a:accent3>
      <a:accent4>
        <a:srgbClr val="7BC143"/>
      </a:accent4>
      <a:accent5>
        <a:srgbClr val="517B14"/>
      </a:accent5>
      <a:accent6>
        <a:srgbClr val="000000"/>
      </a:accent6>
      <a:hlink>
        <a:srgbClr val="FFC000"/>
      </a:hlink>
      <a:folHlink>
        <a:srgbClr val="84C5D6"/>
      </a:folHlink>
    </a:clrScheme>
    <a:fontScheme name="roboto sada">
      <a:majorFont>
        <a:latin typeface="roboto nadpis"/>
        <a:ea typeface=""/>
        <a:cs typeface=""/>
      </a:majorFont>
      <a:minorFont>
        <a:latin typeface="roboto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Motiv3-finl new">
  <a:themeElements>
    <a:clrScheme name="color MZP2020">
      <a:dk1>
        <a:srgbClr val="7BC143"/>
      </a:dk1>
      <a:lt1>
        <a:srgbClr val="FFFFFF"/>
      </a:lt1>
      <a:dk2>
        <a:srgbClr val="000000"/>
      </a:dk2>
      <a:lt2>
        <a:srgbClr val="FFFFFF"/>
      </a:lt2>
      <a:accent1>
        <a:srgbClr val="7BC143"/>
      </a:accent1>
      <a:accent2>
        <a:srgbClr val="A5A5A5"/>
      </a:accent2>
      <a:accent3>
        <a:srgbClr val="467A26"/>
      </a:accent3>
      <a:accent4>
        <a:srgbClr val="7BC143"/>
      </a:accent4>
      <a:accent5>
        <a:srgbClr val="517B14"/>
      </a:accent5>
      <a:accent6>
        <a:srgbClr val="000000"/>
      </a:accent6>
      <a:hlink>
        <a:srgbClr val="FFC000"/>
      </a:hlink>
      <a:folHlink>
        <a:srgbClr val="84C5D6"/>
      </a:folHlink>
    </a:clrScheme>
    <a:fontScheme name="roboto sada">
      <a:majorFont>
        <a:latin typeface="roboto nadpis"/>
        <a:ea typeface=""/>
        <a:cs typeface=""/>
      </a:majorFont>
      <a:minorFont>
        <a:latin typeface="roboto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Vlastní návrh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Sheets">
    <a:dk1>
      <a:srgbClr val="000000"/>
    </a:dk1>
    <a:lt1>
      <a:srgbClr val="FFFFFF"/>
    </a:lt1>
    <a:dk2>
      <a:srgbClr val="000000"/>
    </a:dk2>
    <a:lt2>
      <a:srgbClr val="FFFFFF"/>
    </a:lt2>
    <a:accent1>
      <a:srgbClr val="4285F4"/>
    </a:accent1>
    <a:accent2>
      <a:srgbClr val="EA4335"/>
    </a:accent2>
    <a:accent3>
      <a:srgbClr val="FBBC04"/>
    </a:accent3>
    <a:accent4>
      <a:srgbClr val="34A853"/>
    </a:accent4>
    <a:accent5>
      <a:srgbClr val="FF6D01"/>
    </a:accent5>
    <a:accent6>
      <a:srgbClr val="46BDC6"/>
    </a:accent6>
    <a:hlink>
      <a:srgbClr val="1155CC"/>
    </a:hlink>
    <a:folHlink>
      <a:srgbClr val="1155CC"/>
    </a:folHlink>
  </a:clrScheme>
  <a:fontScheme name="Sheets">
    <a:majorFont>
      <a:latin typeface="Arial"/>
      <a:ea typeface="Arial"/>
      <a:cs typeface="Arial"/>
    </a:majorFont>
    <a:minorFont>
      <a:latin typeface="Arial"/>
      <a:ea typeface="Arial"/>
      <a:cs typeface="Arial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MZP_sablona_PPT_2020_16-9</Template>
  <TotalTime>4100</TotalTime>
  <Words>1062</Words>
  <Application>Microsoft Office PowerPoint</Application>
  <PresentationFormat>Předvádění na obrazovce (16:9)</PresentationFormat>
  <Paragraphs>139</Paragraphs>
  <Slides>21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9</vt:i4>
      </vt:variant>
      <vt:variant>
        <vt:lpstr>Motiv</vt:lpstr>
      </vt:variant>
      <vt:variant>
        <vt:i4>3</vt:i4>
      </vt:variant>
      <vt:variant>
        <vt:lpstr>Nadpisy snímků</vt:lpstr>
      </vt:variant>
      <vt:variant>
        <vt:i4>21</vt:i4>
      </vt:variant>
    </vt:vector>
  </HeadingPairs>
  <TitlesOfParts>
    <vt:vector size="33" baseType="lpstr">
      <vt:lpstr>roboto nadpis</vt:lpstr>
      <vt:lpstr>Roboto Light</vt:lpstr>
      <vt:lpstr>Roboto</vt:lpstr>
      <vt:lpstr>Verdana</vt:lpstr>
      <vt:lpstr>PT Sans</vt:lpstr>
      <vt:lpstr>Roboto</vt:lpstr>
      <vt:lpstr>Roboto Medium</vt:lpstr>
      <vt:lpstr>Arial</vt:lpstr>
      <vt:lpstr>Calibri</vt:lpstr>
      <vt:lpstr>MZP_2020_16ku9-final</vt:lpstr>
      <vt:lpstr>Motiv3-finl new</vt:lpstr>
      <vt:lpstr>Vlastní návrh</vt:lpstr>
      <vt:lpstr>Prezentace aplikace PowerPoint</vt:lpstr>
      <vt:lpstr>  Investice MŽP do Obnovitelných zdrojů v letech 2021-2030</vt:lpstr>
      <vt:lpstr>Prezentace aplikace PowerPoint</vt:lpstr>
      <vt:lpstr>Prezentace aplikace PowerPoint</vt:lpstr>
      <vt:lpstr>  Program: Nové obnovitelné zdroje v Energetice </vt:lpstr>
      <vt:lpstr>  Program RES+ </vt:lpstr>
      <vt:lpstr>  Aktuální stav</vt:lpstr>
      <vt:lpstr>  POTENCIÁL MODERNIZAČNÍHO FONDU</vt:lpstr>
      <vt:lpstr>  Co ukázala předregistrační výzva</vt:lpstr>
      <vt:lpstr>  Co ukázala předregistrační výzva</vt:lpstr>
      <vt:lpstr>  Co ukázala předregistrační výzva</vt:lpstr>
      <vt:lpstr>  Co ukázala předregistrační výzva</vt:lpstr>
      <vt:lpstr>Prezentace aplikace PowerPoint</vt:lpstr>
      <vt:lpstr>Prezentace aplikace PowerPoint</vt:lpstr>
      <vt:lpstr>  Základní informace</vt:lpstr>
      <vt:lpstr>Prezentace aplikace PowerPoint</vt:lpstr>
      <vt:lpstr>Prezentace aplikace PowerPoint</vt:lpstr>
      <vt:lpstr>  Výzva 1/2021 – malé projekty</vt:lpstr>
      <vt:lpstr>  Výzva 2/2021 – velké projekty</vt:lpstr>
      <vt:lpstr>  Kdo mi poradí?</vt:lpstr>
      <vt:lpstr>Děkujeme ZA Pozornost  www.modernizacni-fond.cz</vt:lpstr>
    </vt:vector>
  </TitlesOfParts>
  <Company>SFZP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Frublingova Lucie</dc:creator>
  <cp:lastModifiedBy>Frublingova Lucie</cp:lastModifiedBy>
  <cp:revision>288</cp:revision>
  <cp:lastPrinted>2021-05-27T07:47:40Z</cp:lastPrinted>
  <dcterms:created xsi:type="dcterms:W3CDTF">2021-04-06T11:15:08Z</dcterms:created>
  <dcterms:modified xsi:type="dcterms:W3CDTF">2021-05-31T09:07:42Z</dcterms:modified>
</cp:coreProperties>
</file>