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7" r:id="rId2"/>
    <p:sldId id="333" r:id="rId3"/>
    <p:sldId id="328" r:id="rId4"/>
    <p:sldId id="311" r:id="rId5"/>
    <p:sldId id="329" r:id="rId6"/>
    <p:sldId id="330" r:id="rId7"/>
    <p:sldId id="331" r:id="rId8"/>
    <p:sldId id="358" r:id="rId9"/>
    <p:sldId id="327" r:id="rId10"/>
    <p:sldId id="334" r:id="rId11"/>
    <p:sldId id="335" r:id="rId12"/>
    <p:sldId id="336" r:id="rId13"/>
    <p:sldId id="347" r:id="rId14"/>
    <p:sldId id="348" r:id="rId15"/>
    <p:sldId id="360" r:id="rId16"/>
    <p:sldId id="361" r:id="rId17"/>
    <p:sldId id="359" r:id="rId18"/>
    <p:sldId id="349" r:id="rId19"/>
    <p:sldId id="350" r:id="rId20"/>
    <p:sldId id="352" r:id="rId21"/>
    <p:sldId id="353" r:id="rId22"/>
    <p:sldId id="354" r:id="rId23"/>
    <p:sldId id="351" r:id="rId24"/>
    <p:sldId id="320" r:id="rId25"/>
    <p:sldId id="355" r:id="rId26"/>
    <p:sldId id="362" r:id="rId27"/>
    <p:sldId id="356" r:id="rId28"/>
    <p:sldId id="357" r:id="rId29"/>
    <p:sldId id="306" r:id="rId30"/>
    <p:sldId id="259" r:id="rId31"/>
  </p:sldIdLst>
  <p:sldSz cx="12192000" cy="6858000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8F1"/>
    <a:srgbClr val="FFFFFF"/>
    <a:srgbClr val="003399"/>
    <a:srgbClr val="E5EDCB"/>
    <a:srgbClr val="F3F6E7"/>
    <a:srgbClr val="B5CD00"/>
    <a:srgbClr val="F0F4E3"/>
    <a:srgbClr val="003AA9"/>
    <a:srgbClr val="3CA000"/>
    <a:srgbClr val="CBC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13" autoAdjust="0"/>
    <p:restoredTop sz="90909" autoAdjust="0"/>
  </p:normalViewPr>
  <p:slideViewPr>
    <p:cSldViewPr>
      <p:cViewPr varScale="1">
        <p:scale>
          <a:sx n="73" d="100"/>
          <a:sy n="73" d="100"/>
        </p:scale>
        <p:origin x="222" y="72"/>
      </p:cViewPr>
      <p:guideLst>
        <p:guide orient="horz" pos="1979"/>
        <p:guide pos="5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3235" y="7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8001631841512"/>
          <c:y val="5.1601379308023013E-2"/>
          <c:w val="0.88730015722767275"/>
          <c:h val="0.867723030774358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prehled!$C$21</c:f>
              <c:strCache>
                <c:ptCount val="1"/>
                <c:pt idx="0">
                  <c:v>Počty přijatých žádostí
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3AA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054-4859-B044-5FDF1847F34B}"/>
              </c:ext>
            </c:extLst>
          </c:dPt>
          <c:dPt>
            <c:idx val="2"/>
            <c:invertIfNegative val="0"/>
            <c:bubble3D val="0"/>
            <c:spPr>
              <a:solidFill>
                <a:srgbClr val="003AA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54-4859-B044-5FDF1847F34B}"/>
              </c:ext>
            </c:extLst>
          </c:dPt>
          <c:dPt>
            <c:idx val="3"/>
            <c:invertIfNegative val="0"/>
            <c:bubble3D val="0"/>
            <c:spPr>
              <a:solidFill>
                <a:srgbClr val="003AA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054-4859-B044-5FDF1847F34B}"/>
              </c:ext>
            </c:extLst>
          </c:dPt>
          <c:dPt>
            <c:idx val="4"/>
            <c:invertIfNegative val="0"/>
            <c:bubble3D val="0"/>
            <c:spPr>
              <a:solidFill>
                <a:srgbClr val="003AA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54-4859-B044-5FDF1847F34B}"/>
              </c:ext>
            </c:extLst>
          </c:dPt>
          <c:dPt>
            <c:idx val="5"/>
            <c:invertIfNegative val="0"/>
            <c:bubble3D val="0"/>
            <c:spPr>
              <a:solidFill>
                <a:srgbClr val="003AA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054-4859-B044-5FDF1847F34B}"/>
              </c:ext>
            </c:extLst>
          </c:dPt>
          <c:dPt>
            <c:idx val="6"/>
            <c:invertIfNegative val="0"/>
            <c:bubble3D val="0"/>
            <c:spPr>
              <a:solidFill>
                <a:srgbClr val="003AA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54-4859-B044-5FDF1847F34B}"/>
              </c:ext>
            </c:extLst>
          </c:dPt>
          <c:dPt>
            <c:idx val="7"/>
            <c:invertIfNegative val="0"/>
            <c:bubble3D val="0"/>
            <c:spPr>
              <a:solidFill>
                <a:srgbClr val="003AA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054-4859-B044-5FDF1847F3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prehled!$B$22:$B$29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prehled!$C$22:$C$29</c:f>
              <c:numCache>
                <c:formatCode>#,##0</c:formatCode>
                <c:ptCount val="8"/>
                <c:pt idx="0">
                  <c:v>6606</c:v>
                </c:pt>
                <c:pt idx="1">
                  <c:v>6678</c:v>
                </c:pt>
                <c:pt idx="2">
                  <c:v>8415</c:v>
                </c:pt>
                <c:pt idx="3">
                  <c:v>8298</c:v>
                </c:pt>
                <c:pt idx="4">
                  <c:v>9235</c:v>
                </c:pt>
                <c:pt idx="5">
                  <c:v>12845</c:v>
                </c:pt>
                <c:pt idx="6">
                  <c:v>17142</c:v>
                </c:pt>
                <c:pt idx="7">
                  <c:v>21200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07-4F2B-8FEA-5E558CEB2B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436845080"/>
        <c:axId val="1436842456"/>
      </c:barChart>
      <c:catAx>
        <c:axId val="1436845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6842456"/>
        <c:crosses val="autoZero"/>
        <c:auto val="1"/>
        <c:lblAlgn val="ctr"/>
        <c:lblOffset val="100"/>
        <c:noMultiLvlLbl val="0"/>
      </c:catAx>
      <c:valAx>
        <c:axId val="1436842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6845080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E21E51-9FB2-4A73-A545-9BDCF61FB92E}" type="doc">
      <dgm:prSet loTypeId="urn:microsoft.com/office/officeart/2005/8/layout/lProcess2" loCatId="list" qsTypeId="urn:microsoft.com/office/officeart/2005/8/quickstyle/3d9" qsCatId="3D" csTypeId="urn:microsoft.com/office/officeart/2005/8/colors/accent3_5" csCatId="accent3" phldr="1"/>
      <dgm:spPr/>
      <dgm:t>
        <a:bodyPr/>
        <a:lstStyle/>
        <a:p>
          <a:endParaRPr lang="cs-CZ"/>
        </a:p>
      </dgm:t>
    </dgm:pt>
    <dgm:pt modelId="{F285C119-E57B-47BC-8B04-9EB8555CB9DA}">
      <dgm:prSet phldrT="[Text]"/>
      <dgm:spPr>
        <a:solidFill>
          <a:srgbClr val="B5CD00"/>
        </a:solidFill>
      </dgm:spPr>
      <dgm:t>
        <a:bodyPr/>
        <a:lstStyle/>
        <a:p>
          <a:r>
            <a:rPr lang="cs-CZ" dirty="0">
              <a:ln>
                <a:noFill/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A</a:t>
          </a:r>
        </a:p>
      </dgm:t>
    </dgm:pt>
    <dgm:pt modelId="{0D18F42B-BCB9-427E-B636-E8BAEB7F9CE8}" type="parTrans" cxnId="{9F827613-F1B1-47F2-8D95-85A7675EEE75}">
      <dgm:prSet/>
      <dgm:spPr/>
      <dgm:t>
        <a:bodyPr/>
        <a:lstStyle/>
        <a:p>
          <a:endParaRPr lang="cs-CZ"/>
        </a:p>
      </dgm:t>
    </dgm:pt>
    <dgm:pt modelId="{C3708F5F-9767-4DB1-9228-0F90283A96B3}" type="sibTrans" cxnId="{9F827613-F1B1-47F2-8D95-85A7675EEE75}">
      <dgm:prSet/>
      <dgm:spPr/>
      <dgm:t>
        <a:bodyPr/>
        <a:lstStyle/>
        <a:p>
          <a:endParaRPr lang="cs-CZ"/>
        </a:p>
      </dgm:t>
    </dgm:pt>
    <dgm:pt modelId="{2C4C3069-09D2-423F-8F91-34FADBD6BF33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zateplení</a:t>
          </a:r>
        </a:p>
      </dgm:t>
    </dgm:pt>
    <dgm:pt modelId="{D9CF60D3-EB71-4B27-982B-26CB90D90FDD}" type="parTrans" cxnId="{4EDD6B02-EF2A-4CEC-97F2-FECA8A7C1300}">
      <dgm:prSet/>
      <dgm:spPr/>
      <dgm:t>
        <a:bodyPr/>
        <a:lstStyle/>
        <a:p>
          <a:endParaRPr lang="cs-CZ"/>
        </a:p>
      </dgm:t>
    </dgm:pt>
    <dgm:pt modelId="{836D56DC-88B4-44E6-A42D-61E1EA14E3FE}" type="sibTrans" cxnId="{4EDD6B02-EF2A-4CEC-97F2-FECA8A7C1300}">
      <dgm:prSet/>
      <dgm:spPr/>
      <dgm:t>
        <a:bodyPr/>
        <a:lstStyle/>
        <a:p>
          <a:endParaRPr lang="cs-CZ"/>
        </a:p>
      </dgm:t>
    </dgm:pt>
    <dgm:pt modelId="{78C7EEA4-AD94-4193-9C03-0C585E8E45A9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okna a dveře</a:t>
          </a:r>
        </a:p>
      </dgm:t>
    </dgm:pt>
    <dgm:pt modelId="{D4B49338-77A2-4EEF-BC3B-12E7FF4679C0}" type="parTrans" cxnId="{ED6FA11C-9E58-4181-A16D-203B03F7CB83}">
      <dgm:prSet/>
      <dgm:spPr/>
      <dgm:t>
        <a:bodyPr/>
        <a:lstStyle/>
        <a:p>
          <a:endParaRPr lang="cs-CZ"/>
        </a:p>
      </dgm:t>
    </dgm:pt>
    <dgm:pt modelId="{9F9E67AE-9AB7-45A4-BD0D-2118432DCE59}" type="sibTrans" cxnId="{ED6FA11C-9E58-4181-A16D-203B03F7CB83}">
      <dgm:prSet/>
      <dgm:spPr/>
      <dgm:t>
        <a:bodyPr/>
        <a:lstStyle/>
        <a:p>
          <a:endParaRPr lang="cs-CZ"/>
        </a:p>
      </dgm:t>
    </dgm:pt>
    <dgm:pt modelId="{000078D0-88BF-4F7C-BABB-749471FE868C}">
      <dgm:prSet phldrT="[Text]"/>
      <dgm:spPr>
        <a:solidFill>
          <a:srgbClr val="B5CD00"/>
        </a:solidFill>
      </dgm:spPr>
      <dgm:t>
        <a:bodyPr/>
        <a:lstStyle/>
        <a:p>
          <a:r>
            <a:rPr lang="cs-CZ" dirty="0">
              <a:ln>
                <a:noFill/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B</a:t>
          </a:r>
        </a:p>
      </dgm:t>
    </dgm:pt>
    <dgm:pt modelId="{355FC5EB-B0FE-4794-9771-0F1352E604F7}" type="parTrans" cxnId="{6CF2AF2A-4835-42DE-99CD-E65633EBCC11}">
      <dgm:prSet/>
      <dgm:spPr/>
      <dgm:t>
        <a:bodyPr/>
        <a:lstStyle/>
        <a:p>
          <a:endParaRPr lang="cs-CZ"/>
        </a:p>
      </dgm:t>
    </dgm:pt>
    <dgm:pt modelId="{296EC243-0DFC-4532-BBE8-9E18F426505F}" type="sibTrans" cxnId="{6CF2AF2A-4835-42DE-99CD-E65633EBCC11}">
      <dgm:prSet/>
      <dgm:spPr/>
      <dgm:t>
        <a:bodyPr/>
        <a:lstStyle/>
        <a:p>
          <a:endParaRPr lang="cs-CZ"/>
        </a:p>
      </dgm:t>
    </dgm:pt>
    <dgm:pt modelId="{BBAA972E-916D-4DB2-8759-0BEF65153349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výstavba</a:t>
          </a:r>
        </a:p>
      </dgm:t>
    </dgm:pt>
    <dgm:pt modelId="{430026EB-DF6A-463A-A8B8-C2BF4119864D}" type="parTrans" cxnId="{41A30445-A92A-4386-A39A-795B839A33D1}">
      <dgm:prSet/>
      <dgm:spPr/>
      <dgm:t>
        <a:bodyPr/>
        <a:lstStyle/>
        <a:p>
          <a:endParaRPr lang="cs-CZ"/>
        </a:p>
      </dgm:t>
    </dgm:pt>
    <dgm:pt modelId="{9A073698-EA18-4800-A3A6-13224F5E02C1}" type="sibTrans" cxnId="{41A30445-A92A-4386-A39A-795B839A33D1}">
      <dgm:prSet/>
      <dgm:spPr/>
      <dgm:t>
        <a:bodyPr/>
        <a:lstStyle/>
        <a:p>
          <a:endParaRPr lang="cs-CZ"/>
        </a:p>
      </dgm:t>
    </dgm:pt>
    <dgm:pt modelId="{7BFADAEA-3C54-4413-9CFB-9049F2F35E38}">
      <dgm:prSet phldrT="[Text]"/>
      <dgm:spPr>
        <a:solidFill>
          <a:srgbClr val="B5CD00"/>
        </a:solidFill>
      </dgm:spPr>
      <dgm:t>
        <a:bodyPr/>
        <a:lstStyle/>
        <a:p>
          <a:r>
            <a:rPr lang="cs-CZ" dirty="0">
              <a:ln>
                <a:noFill/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</a:t>
          </a:r>
        </a:p>
      </dgm:t>
    </dgm:pt>
    <dgm:pt modelId="{B198F676-CF27-46B8-B40B-3710C2A1E303}" type="parTrans" cxnId="{AC97E48E-5EF2-4919-B19C-474B09351E35}">
      <dgm:prSet/>
      <dgm:spPr/>
      <dgm:t>
        <a:bodyPr/>
        <a:lstStyle/>
        <a:p>
          <a:endParaRPr lang="cs-CZ"/>
        </a:p>
      </dgm:t>
    </dgm:pt>
    <dgm:pt modelId="{D7EC7B1C-799D-48C3-8764-C5DBB5EA9340}" type="sibTrans" cxnId="{AC97E48E-5EF2-4919-B19C-474B09351E35}">
      <dgm:prSet/>
      <dgm:spPr/>
      <dgm:t>
        <a:bodyPr/>
        <a:lstStyle/>
        <a:p>
          <a:endParaRPr lang="cs-CZ"/>
        </a:p>
      </dgm:t>
    </dgm:pt>
    <dgm:pt modelId="{F463AA79-1269-4C11-9B39-41A4FDF56D13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příprava a realizace projektu</a:t>
          </a:r>
        </a:p>
      </dgm:t>
    </dgm:pt>
    <dgm:pt modelId="{D5FC012A-0D64-4C44-8FFD-09BD7BD9E9EE}" type="parTrans" cxnId="{F32496CC-DB35-40D3-AC88-2C97B2FBEF61}">
      <dgm:prSet/>
      <dgm:spPr/>
      <dgm:t>
        <a:bodyPr/>
        <a:lstStyle/>
        <a:p>
          <a:endParaRPr lang="cs-CZ"/>
        </a:p>
      </dgm:t>
    </dgm:pt>
    <dgm:pt modelId="{86DDA503-5E7E-4600-A987-4CE9BDF80FC6}" type="sibTrans" cxnId="{F32496CC-DB35-40D3-AC88-2C97B2FBEF61}">
      <dgm:prSet/>
      <dgm:spPr/>
      <dgm:t>
        <a:bodyPr/>
        <a:lstStyle/>
        <a:p>
          <a:endParaRPr lang="cs-CZ"/>
        </a:p>
      </dgm:t>
    </dgm:pt>
    <dgm:pt modelId="{CD7D7DA9-7084-4E6D-BCC9-C6FD233D3BB0}">
      <dgm:prSet phldrT="[Text]"/>
      <dgm:spPr>
        <a:solidFill>
          <a:srgbClr val="B5CD00"/>
        </a:solidFill>
      </dgm:spPr>
      <dgm:t>
        <a:bodyPr/>
        <a:lstStyle/>
        <a:p>
          <a:r>
            <a:rPr lang="cs-CZ" dirty="0">
              <a:ln>
                <a:noFill/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E</a:t>
          </a:r>
        </a:p>
      </dgm:t>
    </dgm:pt>
    <dgm:pt modelId="{D96A160F-D38C-4E12-AD6F-48BBCED553E6}" type="parTrans" cxnId="{CC29B9DC-5266-45A7-9ED4-93E6552D21CC}">
      <dgm:prSet/>
      <dgm:spPr/>
      <dgm:t>
        <a:bodyPr/>
        <a:lstStyle/>
        <a:p>
          <a:endParaRPr lang="cs-CZ"/>
        </a:p>
      </dgm:t>
    </dgm:pt>
    <dgm:pt modelId="{171213D6-629D-4AC0-BEAF-4B39BEE11C7F}" type="sibTrans" cxnId="{CC29B9DC-5266-45A7-9ED4-93E6552D21CC}">
      <dgm:prSet/>
      <dgm:spPr/>
      <dgm:t>
        <a:bodyPr/>
        <a:lstStyle/>
        <a:p>
          <a:endParaRPr lang="cs-CZ"/>
        </a:p>
      </dgm:t>
    </dgm:pt>
    <dgm:pt modelId="{783A1622-76D3-4137-83A2-C2E051C0488E}">
      <dgm:prSet phldrT="[Text]"/>
      <dgm:spPr>
        <a:solidFill>
          <a:srgbClr val="B5CD00"/>
        </a:solidFill>
      </dgm:spPr>
      <dgm:t>
        <a:bodyPr/>
        <a:lstStyle/>
        <a:p>
          <a:r>
            <a:rPr lang="cs-CZ" dirty="0">
              <a:ln>
                <a:noFill/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</a:t>
          </a:r>
        </a:p>
      </dgm:t>
    </dgm:pt>
    <dgm:pt modelId="{539FBDBE-54B0-4001-A41E-C8340AD88DCF}" type="parTrans" cxnId="{B577FB52-E281-4ACC-ACED-6DA407FABADE}">
      <dgm:prSet/>
      <dgm:spPr/>
      <dgm:t>
        <a:bodyPr/>
        <a:lstStyle/>
        <a:p>
          <a:endParaRPr lang="cs-CZ"/>
        </a:p>
      </dgm:t>
    </dgm:pt>
    <dgm:pt modelId="{4D7CEAB3-8010-4DB5-A324-B6293D7CF933}" type="sibTrans" cxnId="{B577FB52-E281-4ACC-ACED-6DA407FABADE}">
      <dgm:prSet/>
      <dgm:spPr/>
      <dgm:t>
        <a:bodyPr/>
        <a:lstStyle/>
        <a:p>
          <a:endParaRPr lang="cs-CZ"/>
        </a:p>
      </dgm:t>
    </dgm:pt>
    <dgm:pt modelId="{1EB732BE-561B-407E-877E-9D10A327B0D3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výměny zdrojů</a:t>
          </a:r>
        </a:p>
      </dgm:t>
    </dgm:pt>
    <dgm:pt modelId="{CC16AC48-27C0-4711-A7E4-D5D91BF78A06}" type="parTrans" cxnId="{4EE31AEB-54B4-4493-9AC8-7143E2EF7FC7}">
      <dgm:prSet/>
      <dgm:spPr/>
      <dgm:t>
        <a:bodyPr/>
        <a:lstStyle/>
        <a:p>
          <a:endParaRPr lang="cs-CZ"/>
        </a:p>
      </dgm:t>
    </dgm:pt>
    <dgm:pt modelId="{992FA8EB-ADAA-4A4F-BD2D-4BA64FFE5D3B}" type="sibTrans" cxnId="{4EE31AEB-54B4-4493-9AC8-7143E2EF7FC7}">
      <dgm:prSet/>
      <dgm:spPr/>
      <dgm:t>
        <a:bodyPr/>
        <a:lstStyle/>
        <a:p>
          <a:endParaRPr lang="cs-CZ"/>
        </a:p>
      </dgm:t>
    </dgm:pt>
    <dgm:pt modelId="{A7C14D8F-018D-422C-83A7-417A7B54690C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solární systémy</a:t>
          </a:r>
        </a:p>
      </dgm:t>
    </dgm:pt>
    <dgm:pt modelId="{93E7AB2A-BA88-4AED-8247-403FC0922A72}" type="parTrans" cxnId="{90B0023A-2239-421B-A38B-DA66A13CC543}">
      <dgm:prSet/>
      <dgm:spPr/>
      <dgm:t>
        <a:bodyPr/>
        <a:lstStyle/>
        <a:p>
          <a:endParaRPr lang="cs-CZ"/>
        </a:p>
      </dgm:t>
    </dgm:pt>
    <dgm:pt modelId="{D5470226-8AA1-4070-88BD-42C0DDE7559F}" type="sibTrans" cxnId="{90B0023A-2239-421B-A38B-DA66A13CC543}">
      <dgm:prSet/>
      <dgm:spPr/>
      <dgm:t>
        <a:bodyPr/>
        <a:lstStyle/>
        <a:p>
          <a:endParaRPr lang="cs-CZ"/>
        </a:p>
      </dgm:t>
    </dgm:pt>
    <dgm:pt modelId="{8391CD5E-EC8E-4A41-A20F-2004A9A08D8E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větrání</a:t>
          </a:r>
        </a:p>
      </dgm:t>
    </dgm:pt>
    <dgm:pt modelId="{32C62AE2-D5BC-4FF8-9B19-96D96FD71C1E}" type="parTrans" cxnId="{DC9E2986-2B2F-4189-A1E4-81B22EB1461F}">
      <dgm:prSet/>
      <dgm:spPr/>
      <dgm:t>
        <a:bodyPr/>
        <a:lstStyle/>
        <a:p>
          <a:endParaRPr lang="cs-CZ"/>
        </a:p>
      </dgm:t>
    </dgm:pt>
    <dgm:pt modelId="{EC8BB98D-2464-4991-80A1-4AEBDEE94957}" type="sibTrans" cxnId="{DC9E2986-2B2F-4189-A1E4-81B22EB1461F}">
      <dgm:prSet/>
      <dgm:spPr/>
      <dgm:t>
        <a:bodyPr/>
        <a:lstStyle/>
        <a:p>
          <a:endParaRPr lang="cs-CZ"/>
        </a:p>
      </dgm:t>
    </dgm:pt>
    <dgm:pt modelId="{8056B0C2-530B-4C37-A4F0-B6978B3C1B79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odpadní teplo</a:t>
          </a:r>
        </a:p>
      </dgm:t>
    </dgm:pt>
    <dgm:pt modelId="{A71A4DD6-7A90-4282-94EF-0987671CB2F2}" type="parTrans" cxnId="{22AB1630-5F16-4973-894C-09012B1DA821}">
      <dgm:prSet/>
      <dgm:spPr/>
      <dgm:t>
        <a:bodyPr/>
        <a:lstStyle/>
        <a:p>
          <a:endParaRPr lang="cs-CZ"/>
        </a:p>
      </dgm:t>
    </dgm:pt>
    <dgm:pt modelId="{FA9795B3-9491-4E27-9F90-66BD0E4D24BB}" type="sibTrans" cxnId="{22AB1630-5F16-4973-894C-09012B1DA821}">
      <dgm:prSet/>
      <dgm:spPr/>
      <dgm:t>
        <a:bodyPr/>
        <a:lstStyle/>
        <a:p>
          <a:endParaRPr lang="cs-CZ"/>
        </a:p>
      </dgm:t>
    </dgm:pt>
    <dgm:pt modelId="{085C8EED-C586-4421-A88B-C586E86404AB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zelené střechy</a:t>
          </a:r>
        </a:p>
      </dgm:t>
    </dgm:pt>
    <dgm:pt modelId="{5DFB86C1-FAFC-46D8-A6DC-15C21E8CB623}" type="parTrans" cxnId="{26E72E9F-4AC1-4E92-A3DD-A76BDF33953E}">
      <dgm:prSet/>
      <dgm:spPr/>
      <dgm:t>
        <a:bodyPr/>
        <a:lstStyle/>
        <a:p>
          <a:endParaRPr lang="cs-CZ"/>
        </a:p>
      </dgm:t>
    </dgm:pt>
    <dgm:pt modelId="{3BC81B8C-FC54-4947-9316-B9709144A663}" type="sibTrans" cxnId="{26E72E9F-4AC1-4E92-A3DD-A76BDF33953E}">
      <dgm:prSet/>
      <dgm:spPr/>
      <dgm:t>
        <a:bodyPr/>
        <a:lstStyle/>
        <a:p>
          <a:endParaRPr lang="cs-CZ"/>
        </a:p>
      </dgm:t>
    </dgm:pt>
    <dgm:pt modelId="{12C99D46-2877-4765-8027-D14BBE40A067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dešťovka</a:t>
          </a:r>
        </a:p>
      </dgm:t>
    </dgm:pt>
    <dgm:pt modelId="{07EFFBFF-D115-4B6E-813A-D396D0C8F31D}" type="parTrans" cxnId="{B2B185F0-AD15-4D9B-B2AF-9C1448965C39}">
      <dgm:prSet/>
      <dgm:spPr/>
      <dgm:t>
        <a:bodyPr/>
        <a:lstStyle/>
        <a:p>
          <a:endParaRPr lang="cs-CZ"/>
        </a:p>
      </dgm:t>
    </dgm:pt>
    <dgm:pt modelId="{C303FE16-78E5-46C1-B824-250DDE7A34F2}" type="sibTrans" cxnId="{B2B185F0-AD15-4D9B-B2AF-9C1448965C39}">
      <dgm:prSet/>
      <dgm:spPr/>
      <dgm:t>
        <a:bodyPr/>
        <a:lstStyle/>
        <a:p>
          <a:endParaRPr lang="cs-CZ"/>
        </a:p>
      </dgm:t>
    </dgm:pt>
    <dgm:pt modelId="{5DE1D452-3F6C-4B74-B80B-673E606C68E5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bonusy</a:t>
          </a:r>
        </a:p>
      </dgm:t>
    </dgm:pt>
    <dgm:pt modelId="{42CE9E2D-42E4-4E1E-AE3E-572F735985FD}" type="parTrans" cxnId="{F9227EC7-E032-408A-B8FC-8221D649E80E}">
      <dgm:prSet/>
      <dgm:spPr/>
      <dgm:t>
        <a:bodyPr/>
        <a:lstStyle/>
        <a:p>
          <a:endParaRPr lang="cs-CZ"/>
        </a:p>
      </dgm:t>
    </dgm:pt>
    <dgm:pt modelId="{9B7353FF-0C3D-4448-9C92-5E5A4F80A2FC}" type="sibTrans" cxnId="{F9227EC7-E032-408A-B8FC-8221D649E80E}">
      <dgm:prSet/>
      <dgm:spPr/>
      <dgm:t>
        <a:bodyPr/>
        <a:lstStyle/>
        <a:p>
          <a:endParaRPr lang="cs-CZ"/>
        </a:p>
      </dgm:t>
    </dgm:pt>
    <dgm:pt modelId="{4B2EBA56-C67F-4E38-AAAC-137A4F71AC28}">
      <dgm:prSet phldrT="[Text]"/>
      <dgm:spPr>
        <a:solidFill>
          <a:srgbClr val="00AA0C"/>
        </a:solidFill>
      </dgm:spPr>
      <dgm:t>
        <a:bodyPr/>
        <a:lstStyle/>
        <a:p>
          <a:r>
            <a:rPr lang="cs-CZ" dirty="0"/>
            <a:t>nákup</a:t>
          </a:r>
        </a:p>
      </dgm:t>
    </dgm:pt>
    <dgm:pt modelId="{40AEFA36-E41C-44E3-B569-0B6FE66B3A85}" type="parTrans" cxnId="{62A5C814-BF8D-406A-A3D8-CA716B45452B}">
      <dgm:prSet/>
      <dgm:spPr/>
      <dgm:t>
        <a:bodyPr/>
        <a:lstStyle/>
        <a:p>
          <a:endParaRPr lang="cs-CZ"/>
        </a:p>
      </dgm:t>
    </dgm:pt>
    <dgm:pt modelId="{775C3B32-D9F0-4460-BD4E-6CA56E775ED4}" type="sibTrans" cxnId="{62A5C814-BF8D-406A-A3D8-CA716B45452B}">
      <dgm:prSet/>
      <dgm:spPr/>
      <dgm:t>
        <a:bodyPr/>
        <a:lstStyle/>
        <a:p>
          <a:endParaRPr lang="cs-CZ"/>
        </a:p>
      </dgm:t>
    </dgm:pt>
    <dgm:pt modelId="{26488ED2-315E-4B85-BCD1-31A455D29420}" type="pres">
      <dgm:prSet presAssocID="{67E21E51-9FB2-4A73-A545-9BDCF61FB92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6B0E9B3-6837-4D60-9CA6-4008DDD34A5C}" type="pres">
      <dgm:prSet presAssocID="{F285C119-E57B-47BC-8B04-9EB8555CB9DA}" presName="compNode" presStyleCnt="0"/>
      <dgm:spPr/>
    </dgm:pt>
    <dgm:pt modelId="{6C5ECB60-4223-4CE9-B4BA-ADB2086BC933}" type="pres">
      <dgm:prSet presAssocID="{F285C119-E57B-47BC-8B04-9EB8555CB9DA}" presName="aNode" presStyleLbl="bgShp" presStyleIdx="0" presStyleCnt="5"/>
      <dgm:spPr/>
      <dgm:t>
        <a:bodyPr/>
        <a:lstStyle/>
        <a:p>
          <a:endParaRPr lang="cs-CZ"/>
        </a:p>
      </dgm:t>
    </dgm:pt>
    <dgm:pt modelId="{FA7417F5-CF9D-497B-8501-52C708CD492B}" type="pres">
      <dgm:prSet presAssocID="{F285C119-E57B-47BC-8B04-9EB8555CB9DA}" presName="textNode" presStyleLbl="bgShp" presStyleIdx="0" presStyleCnt="5"/>
      <dgm:spPr/>
      <dgm:t>
        <a:bodyPr/>
        <a:lstStyle/>
        <a:p>
          <a:endParaRPr lang="cs-CZ"/>
        </a:p>
      </dgm:t>
    </dgm:pt>
    <dgm:pt modelId="{66326169-FF93-4327-81AE-9DA5315A5664}" type="pres">
      <dgm:prSet presAssocID="{F285C119-E57B-47BC-8B04-9EB8555CB9DA}" presName="compChildNode" presStyleCnt="0"/>
      <dgm:spPr/>
    </dgm:pt>
    <dgm:pt modelId="{5EE81644-C16E-42A4-888C-6A723B8ECCEB}" type="pres">
      <dgm:prSet presAssocID="{F285C119-E57B-47BC-8B04-9EB8555CB9DA}" presName="theInnerList" presStyleCnt="0"/>
      <dgm:spPr/>
    </dgm:pt>
    <dgm:pt modelId="{BA85BE8B-B8A6-4FA0-B3F3-760CE96AF1D6}" type="pres">
      <dgm:prSet presAssocID="{2C4C3069-09D2-423F-8F91-34FADBD6BF33}" presName="child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B1E9FCA-48D4-49B5-93CD-19EBD2AD3A0F}" type="pres">
      <dgm:prSet presAssocID="{2C4C3069-09D2-423F-8F91-34FADBD6BF33}" presName="aSpace2" presStyleCnt="0"/>
      <dgm:spPr/>
    </dgm:pt>
    <dgm:pt modelId="{F0E03612-C90A-41DA-A1CC-ED263952765C}" type="pres">
      <dgm:prSet presAssocID="{78C7EEA4-AD94-4193-9C03-0C585E8E45A9}" presName="child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7BEED24-2C25-4C68-9138-8209ABA64D14}" type="pres">
      <dgm:prSet presAssocID="{F285C119-E57B-47BC-8B04-9EB8555CB9DA}" presName="aSpace" presStyleCnt="0"/>
      <dgm:spPr/>
    </dgm:pt>
    <dgm:pt modelId="{8C56D15D-22A7-43AB-922D-A9D89212A4B5}" type="pres">
      <dgm:prSet presAssocID="{000078D0-88BF-4F7C-BABB-749471FE868C}" presName="compNode" presStyleCnt="0"/>
      <dgm:spPr/>
    </dgm:pt>
    <dgm:pt modelId="{B8B16E17-5BD4-4E31-9E47-8104A8552FC5}" type="pres">
      <dgm:prSet presAssocID="{000078D0-88BF-4F7C-BABB-749471FE868C}" presName="aNode" presStyleLbl="bgShp" presStyleIdx="1" presStyleCnt="5"/>
      <dgm:spPr/>
      <dgm:t>
        <a:bodyPr/>
        <a:lstStyle/>
        <a:p>
          <a:endParaRPr lang="cs-CZ"/>
        </a:p>
      </dgm:t>
    </dgm:pt>
    <dgm:pt modelId="{39A807B7-F6DC-4357-AD9F-0B4D6E5CDD5C}" type="pres">
      <dgm:prSet presAssocID="{000078D0-88BF-4F7C-BABB-749471FE868C}" presName="textNode" presStyleLbl="bgShp" presStyleIdx="1" presStyleCnt="5"/>
      <dgm:spPr/>
      <dgm:t>
        <a:bodyPr/>
        <a:lstStyle/>
        <a:p>
          <a:endParaRPr lang="cs-CZ"/>
        </a:p>
      </dgm:t>
    </dgm:pt>
    <dgm:pt modelId="{8392B7E7-36BC-4C32-8ADE-91DF913FB6AB}" type="pres">
      <dgm:prSet presAssocID="{000078D0-88BF-4F7C-BABB-749471FE868C}" presName="compChildNode" presStyleCnt="0"/>
      <dgm:spPr/>
    </dgm:pt>
    <dgm:pt modelId="{9C7CEC5F-A9F4-413A-8268-64362983F5E1}" type="pres">
      <dgm:prSet presAssocID="{000078D0-88BF-4F7C-BABB-749471FE868C}" presName="theInnerList" presStyleCnt="0"/>
      <dgm:spPr/>
    </dgm:pt>
    <dgm:pt modelId="{94F5B5ED-BDF0-43E9-BBA2-92D6F4A3C09D}" type="pres">
      <dgm:prSet presAssocID="{BBAA972E-916D-4DB2-8759-0BEF65153349}" presName="child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F734806-4AC4-4592-A00F-10D2E4383F10}" type="pres">
      <dgm:prSet presAssocID="{BBAA972E-916D-4DB2-8759-0BEF65153349}" presName="aSpace2" presStyleCnt="0"/>
      <dgm:spPr/>
    </dgm:pt>
    <dgm:pt modelId="{82ECA390-6440-418D-A662-C420087CA0A3}" type="pres">
      <dgm:prSet presAssocID="{4B2EBA56-C67F-4E38-AAAC-137A4F71AC28}" presName="child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5B6E90A-BE33-4B08-97D8-5580C59FABE6}" type="pres">
      <dgm:prSet presAssocID="{000078D0-88BF-4F7C-BABB-749471FE868C}" presName="aSpace" presStyleCnt="0"/>
      <dgm:spPr/>
    </dgm:pt>
    <dgm:pt modelId="{E7C52FE2-FF4E-4EC0-9B4A-8BA31A8C8FCE}" type="pres">
      <dgm:prSet presAssocID="{7BFADAEA-3C54-4413-9CFB-9049F2F35E38}" presName="compNode" presStyleCnt="0"/>
      <dgm:spPr/>
    </dgm:pt>
    <dgm:pt modelId="{61822701-405F-4270-9A62-DDD6B530DFB2}" type="pres">
      <dgm:prSet presAssocID="{7BFADAEA-3C54-4413-9CFB-9049F2F35E38}" presName="aNode" presStyleLbl="bgShp" presStyleIdx="2" presStyleCnt="5"/>
      <dgm:spPr/>
      <dgm:t>
        <a:bodyPr/>
        <a:lstStyle/>
        <a:p>
          <a:endParaRPr lang="cs-CZ"/>
        </a:p>
      </dgm:t>
    </dgm:pt>
    <dgm:pt modelId="{8D949F0F-BA9F-490C-A9F2-CF162B012BD6}" type="pres">
      <dgm:prSet presAssocID="{7BFADAEA-3C54-4413-9CFB-9049F2F35E38}" presName="textNode" presStyleLbl="bgShp" presStyleIdx="2" presStyleCnt="5"/>
      <dgm:spPr/>
      <dgm:t>
        <a:bodyPr/>
        <a:lstStyle/>
        <a:p>
          <a:endParaRPr lang="cs-CZ"/>
        </a:p>
      </dgm:t>
    </dgm:pt>
    <dgm:pt modelId="{C5B6B2D1-FBEB-45C2-97AC-FA5860FAFC55}" type="pres">
      <dgm:prSet presAssocID="{7BFADAEA-3C54-4413-9CFB-9049F2F35E38}" presName="compChildNode" presStyleCnt="0"/>
      <dgm:spPr/>
    </dgm:pt>
    <dgm:pt modelId="{8625C53C-AC5F-4436-B3D5-3E1D784F1204}" type="pres">
      <dgm:prSet presAssocID="{7BFADAEA-3C54-4413-9CFB-9049F2F35E38}" presName="theInnerList" presStyleCnt="0"/>
      <dgm:spPr/>
    </dgm:pt>
    <dgm:pt modelId="{D3B3D64C-5B2F-49C8-BA9B-3881BFBEDB1E}" type="pres">
      <dgm:prSet presAssocID="{1EB732BE-561B-407E-877E-9D10A327B0D3}" presName="child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2451BF9-1E3D-429C-841C-702706716A99}" type="pres">
      <dgm:prSet presAssocID="{1EB732BE-561B-407E-877E-9D10A327B0D3}" presName="aSpace2" presStyleCnt="0"/>
      <dgm:spPr/>
    </dgm:pt>
    <dgm:pt modelId="{53364423-A38A-42F7-8CAE-800FCA82FBE8}" type="pres">
      <dgm:prSet presAssocID="{A7C14D8F-018D-422C-83A7-417A7B54690C}" presName="child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D5E4672-F0B8-4E8D-95F6-2196F26B134D}" type="pres">
      <dgm:prSet presAssocID="{A7C14D8F-018D-422C-83A7-417A7B54690C}" presName="aSpace2" presStyleCnt="0"/>
      <dgm:spPr/>
    </dgm:pt>
    <dgm:pt modelId="{861453BF-3710-457D-9310-A6BF23E12F4F}" type="pres">
      <dgm:prSet presAssocID="{8391CD5E-EC8E-4A41-A20F-2004A9A08D8E}" presName="child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9B94467-1EF3-4859-AA0C-22C80F30FE0A}" type="pres">
      <dgm:prSet presAssocID="{8391CD5E-EC8E-4A41-A20F-2004A9A08D8E}" presName="aSpace2" presStyleCnt="0"/>
      <dgm:spPr/>
    </dgm:pt>
    <dgm:pt modelId="{00DA1376-2FBF-48E3-A1E5-ECA9CC7C2589}" type="pres">
      <dgm:prSet presAssocID="{8056B0C2-530B-4C37-A4F0-B6978B3C1B79}" presName="child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B267FA-5525-4547-ADE1-8AB47A6844F1}" type="pres">
      <dgm:prSet presAssocID="{7BFADAEA-3C54-4413-9CFB-9049F2F35E38}" presName="aSpace" presStyleCnt="0"/>
      <dgm:spPr/>
    </dgm:pt>
    <dgm:pt modelId="{0552C3B8-46AC-465C-9120-61036FBD105F}" type="pres">
      <dgm:prSet presAssocID="{783A1622-76D3-4137-83A2-C2E051C0488E}" presName="compNode" presStyleCnt="0"/>
      <dgm:spPr/>
    </dgm:pt>
    <dgm:pt modelId="{FFCC137A-956C-4F73-8B6D-47070113696E}" type="pres">
      <dgm:prSet presAssocID="{783A1622-76D3-4137-83A2-C2E051C0488E}" presName="aNode" presStyleLbl="bgShp" presStyleIdx="3" presStyleCnt="5"/>
      <dgm:spPr/>
      <dgm:t>
        <a:bodyPr/>
        <a:lstStyle/>
        <a:p>
          <a:endParaRPr lang="cs-CZ"/>
        </a:p>
      </dgm:t>
    </dgm:pt>
    <dgm:pt modelId="{9549DE60-9575-479B-8134-1BCEA51F8499}" type="pres">
      <dgm:prSet presAssocID="{783A1622-76D3-4137-83A2-C2E051C0488E}" presName="textNode" presStyleLbl="bgShp" presStyleIdx="3" presStyleCnt="5"/>
      <dgm:spPr/>
      <dgm:t>
        <a:bodyPr/>
        <a:lstStyle/>
        <a:p>
          <a:endParaRPr lang="cs-CZ"/>
        </a:p>
      </dgm:t>
    </dgm:pt>
    <dgm:pt modelId="{09E11BE0-C04C-463C-9CA1-91EAAD081C91}" type="pres">
      <dgm:prSet presAssocID="{783A1622-76D3-4137-83A2-C2E051C0488E}" presName="compChildNode" presStyleCnt="0"/>
      <dgm:spPr/>
    </dgm:pt>
    <dgm:pt modelId="{AC91A76D-C66F-4775-8BA9-1585493DC322}" type="pres">
      <dgm:prSet presAssocID="{783A1622-76D3-4137-83A2-C2E051C0488E}" presName="theInnerList" presStyleCnt="0"/>
      <dgm:spPr/>
    </dgm:pt>
    <dgm:pt modelId="{3A30546A-4597-4663-A059-E989AFF2F25C}" type="pres">
      <dgm:prSet presAssocID="{085C8EED-C586-4421-A88B-C586E86404AB}" presName="child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B5437C8-D7B4-456B-85BD-954F066AE739}" type="pres">
      <dgm:prSet presAssocID="{085C8EED-C586-4421-A88B-C586E86404AB}" presName="aSpace2" presStyleCnt="0"/>
      <dgm:spPr/>
    </dgm:pt>
    <dgm:pt modelId="{7407387F-B25E-4A2A-8E7A-2E5850B4993A}" type="pres">
      <dgm:prSet presAssocID="{12C99D46-2877-4765-8027-D14BBE40A067}" presName="child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3DE15D2-C2BA-4FE1-8D10-BD6540157DE5}" type="pres">
      <dgm:prSet presAssocID="{783A1622-76D3-4137-83A2-C2E051C0488E}" presName="aSpace" presStyleCnt="0"/>
      <dgm:spPr/>
    </dgm:pt>
    <dgm:pt modelId="{3FE3F235-66E5-4D67-8879-E2FE436269C3}" type="pres">
      <dgm:prSet presAssocID="{CD7D7DA9-7084-4E6D-BCC9-C6FD233D3BB0}" presName="compNode" presStyleCnt="0"/>
      <dgm:spPr/>
    </dgm:pt>
    <dgm:pt modelId="{FBBBAC6F-9D8C-42DC-862A-980CBBCE02C4}" type="pres">
      <dgm:prSet presAssocID="{CD7D7DA9-7084-4E6D-BCC9-C6FD233D3BB0}" presName="aNode" presStyleLbl="bgShp" presStyleIdx="4" presStyleCnt="5"/>
      <dgm:spPr/>
      <dgm:t>
        <a:bodyPr/>
        <a:lstStyle/>
        <a:p>
          <a:endParaRPr lang="cs-CZ"/>
        </a:p>
      </dgm:t>
    </dgm:pt>
    <dgm:pt modelId="{0A59A38E-E8AD-46D7-9C41-23152729ADA2}" type="pres">
      <dgm:prSet presAssocID="{CD7D7DA9-7084-4E6D-BCC9-C6FD233D3BB0}" presName="textNode" presStyleLbl="bgShp" presStyleIdx="4" presStyleCnt="5"/>
      <dgm:spPr/>
      <dgm:t>
        <a:bodyPr/>
        <a:lstStyle/>
        <a:p>
          <a:endParaRPr lang="cs-CZ"/>
        </a:p>
      </dgm:t>
    </dgm:pt>
    <dgm:pt modelId="{D0D1BFB9-3EC6-4551-9483-0DBB96998C25}" type="pres">
      <dgm:prSet presAssocID="{CD7D7DA9-7084-4E6D-BCC9-C6FD233D3BB0}" presName="compChildNode" presStyleCnt="0"/>
      <dgm:spPr/>
    </dgm:pt>
    <dgm:pt modelId="{51527542-5613-4F59-A148-BC16B3797B90}" type="pres">
      <dgm:prSet presAssocID="{CD7D7DA9-7084-4E6D-BCC9-C6FD233D3BB0}" presName="theInnerList" presStyleCnt="0"/>
      <dgm:spPr/>
    </dgm:pt>
    <dgm:pt modelId="{5F994EE2-188D-4F46-ABDF-90DD070DFFB5}" type="pres">
      <dgm:prSet presAssocID="{F463AA79-1269-4C11-9B39-41A4FDF56D13}" presName="child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281AE1A-94AC-43E2-BDE4-55653736B40E}" type="pres">
      <dgm:prSet presAssocID="{F463AA79-1269-4C11-9B39-41A4FDF56D13}" presName="aSpace2" presStyleCnt="0"/>
      <dgm:spPr/>
    </dgm:pt>
    <dgm:pt modelId="{CE14CD7D-976A-4DF8-9BEE-4F4CF83D07D6}" type="pres">
      <dgm:prSet presAssocID="{5DE1D452-3F6C-4B74-B80B-673E606C68E5}" presName="child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A25EA4F-B9B5-4871-848A-5071DFF6CF2D}" type="presOf" srcId="{78C7EEA4-AD94-4193-9C03-0C585E8E45A9}" destId="{F0E03612-C90A-41DA-A1CC-ED263952765C}" srcOrd="0" destOrd="0" presId="urn:microsoft.com/office/officeart/2005/8/layout/lProcess2"/>
    <dgm:cxn modelId="{9F827613-F1B1-47F2-8D95-85A7675EEE75}" srcId="{67E21E51-9FB2-4A73-A545-9BDCF61FB92E}" destId="{F285C119-E57B-47BC-8B04-9EB8555CB9DA}" srcOrd="0" destOrd="0" parTransId="{0D18F42B-BCB9-427E-B636-E8BAEB7F9CE8}" sibTransId="{C3708F5F-9767-4DB1-9228-0F90283A96B3}"/>
    <dgm:cxn modelId="{248A9CC6-E320-43F2-B263-A070926492A7}" type="presOf" srcId="{2C4C3069-09D2-423F-8F91-34FADBD6BF33}" destId="{BA85BE8B-B8A6-4FA0-B3F3-760CE96AF1D6}" srcOrd="0" destOrd="0" presId="urn:microsoft.com/office/officeart/2005/8/layout/lProcess2"/>
    <dgm:cxn modelId="{26E72E9F-4AC1-4E92-A3DD-A76BDF33953E}" srcId="{783A1622-76D3-4137-83A2-C2E051C0488E}" destId="{085C8EED-C586-4421-A88B-C586E86404AB}" srcOrd="0" destOrd="0" parTransId="{5DFB86C1-FAFC-46D8-A6DC-15C21E8CB623}" sibTransId="{3BC81B8C-FC54-4947-9316-B9709144A663}"/>
    <dgm:cxn modelId="{22AB1630-5F16-4973-894C-09012B1DA821}" srcId="{7BFADAEA-3C54-4413-9CFB-9049F2F35E38}" destId="{8056B0C2-530B-4C37-A4F0-B6978B3C1B79}" srcOrd="3" destOrd="0" parTransId="{A71A4DD6-7A90-4282-94EF-0987671CB2F2}" sibTransId="{FA9795B3-9491-4E27-9F90-66BD0E4D24BB}"/>
    <dgm:cxn modelId="{4EE31AEB-54B4-4493-9AC8-7143E2EF7FC7}" srcId="{7BFADAEA-3C54-4413-9CFB-9049F2F35E38}" destId="{1EB732BE-561B-407E-877E-9D10A327B0D3}" srcOrd="0" destOrd="0" parTransId="{CC16AC48-27C0-4711-A7E4-D5D91BF78A06}" sibTransId="{992FA8EB-ADAA-4A4F-BD2D-4BA64FFE5D3B}"/>
    <dgm:cxn modelId="{B2B185F0-AD15-4D9B-B2AF-9C1448965C39}" srcId="{783A1622-76D3-4137-83A2-C2E051C0488E}" destId="{12C99D46-2877-4765-8027-D14BBE40A067}" srcOrd="1" destOrd="0" parTransId="{07EFFBFF-D115-4B6E-813A-D396D0C8F31D}" sibTransId="{C303FE16-78E5-46C1-B824-250DDE7A34F2}"/>
    <dgm:cxn modelId="{C6AD196A-1C3D-4CE0-AFFA-62DBDD992B3F}" type="presOf" srcId="{5DE1D452-3F6C-4B74-B80B-673E606C68E5}" destId="{CE14CD7D-976A-4DF8-9BEE-4F4CF83D07D6}" srcOrd="0" destOrd="0" presId="urn:microsoft.com/office/officeart/2005/8/layout/lProcess2"/>
    <dgm:cxn modelId="{141807A2-7452-4210-A97B-FA6FA7CE0462}" type="presOf" srcId="{F285C119-E57B-47BC-8B04-9EB8555CB9DA}" destId="{FA7417F5-CF9D-497B-8501-52C708CD492B}" srcOrd="1" destOrd="0" presId="urn:microsoft.com/office/officeart/2005/8/layout/lProcess2"/>
    <dgm:cxn modelId="{44C76633-A911-46AE-B739-085C3C359614}" type="presOf" srcId="{4B2EBA56-C67F-4E38-AAAC-137A4F71AC28}" destId="{82ECA390-6440-418D-A662-C420087CA0A3}" srcOrd="0" destOrd="0" presId="urn:microsoft.com/office/officeart/2005/8/layout/lProcess2"/>
    <dgm:cxn modelId="{508AD4D0-4BBB-4825-835C-65E3C72EC616}" type="presOf" srcId="{CD7D7DA9-7084-4E6D-BCC9-C6FD233D3BB0}" destId="{0A59A38E-E8AD-46D7-9C41-23152729ADA2}" srcOrd="1" destOrd="0" presId="urn:microsoft.com/office/officeart/2005/8/layout/lProcess2"/>
    <dgm:cxn modelId="{F32496CC-DB35-40D3-AC88-2C97B2FBEF61}" srcId="{CD7D7DA9-7084-4E6D-BCC9-C6FD233D3BB0}" destId="{F463AA79-1269-4C11-9B39-41A4FDF56D13}" srcOrd="0" destOrd="0" parTransId="{D5FC012A-0D64-4C44-8FFD-09BD7BD9E9EE}" sibTransId="{86DDA503-5E7E-4600-A987-4CE9BDF80FC6}"/>
    <dgm:cxn modelId="{62A5C814-BF8D-406A-A3D8-CA716B45452B}" srcId="{000078D0-88BF-4F7C-BABB-749471FE868C}" destId="{4B2EBA56-C67F-4E38-AAAC-137A4F71AC28}" srcOrd="1" destOrd="0" parTransId="{40AEFA36-E41C-44E3-B569-0B6FE66B3A85}" sibTransId="{775C3B32-D9F0-4460-BD4E-6CA56E775ED4}"/>
    <dgm:cxn modelId="{ED6FA11C-9E58-4181-A16D-203B03F7CB83}" srcId="{F285C119-E57B-47BC-8B04-9EB8555CB9DA}" destId="{78C7EEA4-AD94-4193-9C03-0C585E8E45A9}" srcOrd="1" destOrd="0" parTransId="{D4B49338-77A2-4EEF-BC3B-12E7FF4679C0}" sibTransId="{9F9E67AE-9AB7-45A4-BD0D-2118432DCE59}"/>
    <dgm:cxn modelId="{C19E2EC4-1342-4E72-A51D-A0D268403CCE}" type="presOf" srcId="{F285C119-E57B-47BC-8B04-9EB8555CB9DA}" destId="{6C5ECB60-4223-4CE9-B4BA-ADB2086BC933}" srcOrd="0" destOrd="0" presId="urn:microsoft.com/office/officeart/2005/8/layout/lProcess2"/>
    <dgm:cxn modelId="{1FB7861B-400D-44E9-B277-B5B365CCEA69}" type="presOf" srcId="{000078D0-88BF-4F7C-BABB-749471FE868C}" destId="{39A807B7-F6DC-4357-AD9F-0B4D6E5CDD5C}" srcOrd="1" destOrd="0" presId="urn:microsoft.com/office/officeart/2005/8/layout/lProcess2"/>
    <dgm:cxn modelId="{72850FFC-5391-49F9-A66B-5D499F0C7C56}" type="presOf" srcId="{000078D0-88BF-4F7C-BABB-749471FE868C}" destId="{B8B16E17-5BD4-4E31-9E47-8104A8552FC5}" srcOrd="0" destOrd="0" presId="urn:microsoft.com/office/officeart/2005/8/layout/lProcess2"/>
    <dgm:cxn modelId="{5956B3B0-F935-4628-8781-E86073195AB0}" type="presOf" srcId="{A7C14D8F-018D-422C-83A7-417A7B54690C}" destId="{53364423-A38A-42F7-8CAE-800FCA82FBE8}" srcOrd="0" destOrd="0" presId="urn:microsoft.com/office/officeart/2005/8/layout/lProcess2"/>
    <dgm:cxn modelId="{6CF2AF2A-4835-42DE-99CD-E65633EBCC11}" srcId="{67E21E51-9FB2-4A73-A545-9BDCF61FB92E}" destId="{000078D0-88BF-4F7C-BABB-749471FE868C}" srcOrd="1" destOrd="0" parTransId="{355FC5EB-B0FE-4794-9771-0F1352E604F7}" sibTransId="{296EC243-0DFC-4532-BBE8-9E18F426505F}"/>
    <dgm:cxn modelId="{30CAC762-A014-489C-B101-EFAC3B33E3F6}" type="presOf" srcId="{BBAA972E-916D-4DB2-8759-0BEF65153349}" destId="{94F5B5ED-BDF0-43E9-BBA2-92D6F4A3C09D}" srcOrd="0" destOrd="0" presId="urn:microsoft.com/office/officeart/2005/8/layout/lProcess2"/>
    <dgm:cxn modelId="{CCEA179D-0B70-41BB-B0DF-A311A3FB9567}" type="presOf" srcId="{F463AA79-1269-4C11-9B39-41A4FDF56D13}" destId="{5F994EE2-188D-4F46-ABDF-90DD070DFFB5}" srcOrd="0" destOrd="0" presId="urn:microsoft.com/office/officeart/2005/8/layout/lProcess2"/>
    <dgm:cxn modelId="{F9227EC7-E032-408A-B8FC-8221D649E80E}" srcId="{CD7D7DA9-7084-4E6D-BCC9-C6FD233D3BB0}" destId="{5DE1D452-3F6C-4B74-B80B-673E606C68E5}" srcOrd="1" destOrd="0" parTransId="{42CE9E2D-42E4-4E1E-AE3E-572F735985FD}" sibTransId="{9B7353FF-0C3D-4448-9C92-5E5A4F80A2FC}"/>
    <dgm:cxn modelId="{35CF9070-5491-4239-A53F-766565449D90}" type="presOf" srcId="{7BFADAEA-3C54-4413-9CFB-9049F2F35E38}" destId="{61822701-405F-4270-9A62-DDD6B530DFB2}" srcOrd="0" destOrd="0" presId="urn:microsoft.com/office/officeart/2005/8/layout/lProcess2"/>
    <dgm:cxn modelId="{451F2FB0-0D86-44F3-82D6-33562C26392D}" type="presOf" srcId="{7BFADAEA-3C54-4413-9CFB-9049F2F35E38}" destId="{8D949F0F-BA9F-490C-A9F2-CF162B012BD6}" srcOrd="1" destOrd="0" presId="urn:microsoft.com/office/officeart/2005/8/layout/lProcess2"/>
    <dgm:cxn modelId="{B9333A41-2E53-4A33-B0D1-DDF64F3424CA}" type="presOf" srcId="{085C8EED-C586-4421-A88B-C586E86404AB}" destId="{3A30546A-4597-4663-A059-E989AFF2F25C}" srcOrd="0" destOrd="0" presId="urn:microsoft.com/office/officeart/2005/8/layout/lProcess2"/>
    <dgm:cxn modelId="{B11D9FA9-F8EE-4AA6-B980-04C3035C6257}" type="presOf" srcId="{783A1622-76D3-4137-83A2-C2E051C0488E}" destId="{FFCC137A-956C-4F73-8B6D-47070113696E}" srcOrd="0" destOrd="0" presId="urn:microsoft.com/office/officeart/2005/8/layout/lProcess2"/>
    <dgm:cxn modelId="{0AB5F31E-DE92-4E19-A556-8414C099E36A}" type="presOf" srcId="{8391CD5E-EC8E-4A41-A20F-2004A9A08D8E}" destId="{861453BF-3710-457D-9310-A6BF23E12F4F}" srcOrd="0" destOrd="0" presId="urn:microsoft.com/office/officeart/2005/8/layout/lProcess2"/>
    <dgm:cxn modelId="{4EDD6B02-EF2A-4CEC-97F2-FECA8A7C1300}" srcId="{F285C119-E57B-47BC-8B04-9EB8555CB9DA}" destId="{2C4C3069-09D2-423F-8F91-34FADBD6BF33}" srcOrd="0" destOrd="0" parTransId="{D9CF60D3-EB71-4B27-982B-26CB90D90FDD}" sibTransId="{836D56DC-88B4-44E6-A42D-61E1EA14E3FE}"/>
    <dgm:cxn modelId="{3140A590-1CFE-4A6C-9F1A-3A732F6A9080}" type="presOf" srcId="{CD7D7DA9-7084-4E6D-BCC9-C6FD233D3BB0}" destId="{FBBBAC6F-9D8C-42DC-862A-980CBBCE02C4}" srcOrd="0" destOrd="0" presId="urn:microsoft.com/office/officeart/2005/8/layout/lProcess2"/>
    <dgm:cxn modelId="{013455EF-8233-4A98-9AE7-4F719FAA24AE}" type="presOf" srcId="{783A1622-76D3-4137-83A2-C2E051C0488E}" destId="{9549DE60-9575-479B-8134-1BCEA51F8499}" srcOrd="1" destOrd="0" presId="urn:microsoft.com/office/officeart/2005/8/layout/lProcess2"/>
    <dgm:cxn modelId="{AC97E48E-5EF2-4919-B19C-474B09351E35}" srcId="{67E21E51-9FB2-4A73-A545-9BDCF61FB92E}" destId="{7BFADAEA-3C54-4413-9CFB-9049F2F35E38}" srcOrd="2" destOrd="0" parTransId="{B198F676-CF27-46B8-B40B-3710C2A1E303}" sibTransId="{D7EC7B1C-799D-48C3-8764-C5DBB5EA9340}"/>
    <dgm:cxn modelId="{BABA5B54-C990-40CC-AD67-3A8DA1CDFA33}" type="presOf" srcId="{1EB732BE-561B-407E-877E-9D10A327B0D3}" destId="{D3B3D64C-5B2F-49C8-BA9B-3881BFBEDB1E}" srcOrd="0" destOrd="0" presId="urn:microsoft.com/office/officeart/2005/8/layout/lProcess2"/>
    <dgm:cxn modelId="{DC9E2986-2B2F-4189-A1E4-81B22EB1461F}" srcId="{7BFADAEA-3C54-4413-9CFB-9049F2F35E38}" destId="{8391CD5E-EC8E-4A41-A20F-2004A9A08D8E}" srcOrd="2" destOrd="0" parTransId="{32C62AE2-D5BC-4FF8-9B19-96D96FD71C1E}" sibTransId="{EC8BB98D-2464-4991-80A1-4AEBDEE94957}"/>
    <dgm:cxn modelId="{41A30445-A92A-4386-A39A-795B839A33D1}" srcId="{000078D0-88BF-4F7C-BABB-749471FE868C}" destId="{BBAA972E-916D-4DB2-8759-0BEF65153349}" srcOrd="0" destOrd="0" parTransId="{430026EB-DF6A-463A-A8B8-C2BF4119864D}" sibTransId="{9A073698-EA18-4800-A3A6-13224F5E02C1}"/>
    <dgm:cxn modelId="{C00C6D8E-7084-43AB-9247-35EEBDF5D048}" type="presOf" srcId="{67E21E51-9FB2-4A73-A545-9BDCF61FB92E}" destId="{26488ED2-315E-4B85-BCD1-31A455D29420}" srcOrd="0" destOrd="0" presId="urn:microsoft.com/office/officeart/2005/8/layout/lProcess2"/>
    <dgm:cxn modelId="{90B0023A-2239-421B-A38B-DA66A13CC543}" srcId="{7BFADAEA-3C54-4413-9CFB-9049F2F35E38}" destId="{A7C14D8F-018D-422C-83A7-417A7B54690C}" srcOrd="1" destOrd="0" parTransId="{93E7AB2A-BA88-4AED-8247-403FC0922A72}" sibTransId="{D5470226-8AA1-4070-88BD-42C0DDE7559F}"/>
    <dgm:cxn modelId="{B577FB52-E281-4ACC-ACED-6DA407FABADE}" srcId="{67E21E51-9FB2-4A73-A545-9BDCF61FB92E}" destId="{783A1622-76D3-4137-83A2-C2E051C0488E}" srcOrd="3" destOrd="0" parTransId="{539FBDBE-54B0-4001-A41E-C8340AD88DCF}" sibTransId="{4D7CEAB3-8010-4DB5-A324-B6293D7CF933}"/>
    <dgm:cxn modelId="{836D257B-FA4B-43CD-A727-220CEFACEF88}" type="presOf" srcId="{12C99D46-2877-4765-8027-D14BBE40A067}" destId="{7407387F-B25E-4A2A-8E7A-2E5850B4993A}" srcOrd="0" destOrd="0" presId="urn:microsoft.com/office/officeart/2005/8/layout/lProcess2"/>
    <dgm:cxn modelId="{4B5DE50B-BB73-486E-BB89-8278CACE1AF3}" type="presOf" srcId="{8056B0C2-530B-4C37-A4F0-B6978B3C1B79}" destId="{00DA1376-2FBF-48E3-A1E5-ECA9CC7C2589}" srcOrd="0" destOrd="0" presId="urn:microsoft.com/office/officeart/2005/8/layout/lProcess2"/>
    <dgm:cxn modelId="{CC29B9DC-5266-45A7-9ED4-93E6552D21CC}" srcId="{67E21E51-9FB2-4A73-A545-9BDCF61FB92E}" destId="{CD7D7DA9-7084-4E6D-BCC9-C6FD233D3BB0}" srcOrd="4" destOrd="0" parTransId="{D96A160F-D38C-4E12-AD6F-48BBCED553E6}" sibTransId="{171213D6-629D-4AC0-BEAF-4B39BEE11C7F}"/>
    <dgm:cxn modelId="{F44E5507-134F-45E7-A03B-4BA0651B5CA5}" type="presParOf" srcId="{26488ED2-315E-4B85-BCD1-31A455D29420}" destId="{26B0E9B3-6837-4D60-9CA6-4008DDD34A5C}" srcOrd="0" destOrd="0" presId="urn:microsoft.com/office/officeart/2005/8/layout/lProcess2"/>
    <dgm:cxn modelId="{A0DD24D0-8593-45F1-8108-A9518F9A59FD}" type="presParOf" srcId="{26B0E9B3-6837-4D60-9CA6-4008DDD34A5C}" destId="{6C5ECB60-4223-4CE9-B4BA-ADB2086BC933}" srcOrd="0" destOrd="0" presId="urn:microsoft.com/office/officeart/2005/8/layout/lProcess2"/>
    <dgm:cxn modelId="{29C14123-CF19-4FD7-90D4-2C97E07FB48F}" type="presParOf" srcId="{26B0E9B3-6837-4D60-9CA6-4008DDD34A5C}" destId="{FA7417F5-CF9D-497B-8501-52C708CD492B}" srcOrd="1" destOrd="0" presId="urn:microsoft.com/office/officeart/2005/8/layout/lProcess2"/>
    <dgm:cxn modelId="{FBE18869-B6C4-4847-8734-12196A3E8B1A}" type="presParOf" srcId="{26B0E9B3-6837-4D60-9CA6-4008DDD34A5C}" destId="{66326169-FF93-4327-81AE-9DA5315A5664}" srcOrd="2" destOrd="0" presId="urn:microsoft.com/office/officeart/2005/8/layout/lProcess2"/>
    <dgm:cxn modelId="{ED027290-5147-44BB-97CA-85800745E02A}" type="presParOf" srcId="{66326169-FF93-4327-81AE-9DA5315A5664}" destId="{5EE81644-C16E-42A4-888C-6A723B8ECCEB}" srcOrd="0" destOrd="0" presId="urn:microsoft.com/office/officeart/2005/8/layout/lProcess2"/>
    <dgm:cxn modelId="{6D89F69E-8E25-4349-A934-DB36A3317E43}" type="presParOf" srcId="{5EE81644-C16E-42A4-888C-6A723B8ECCEB}" destId="{BA85BE8B-B8A6-4FA0-B3F3-760CE96AF1D6}" srcOrd="0" destOrd="0" presId="urn:microsoft.com/office/officeart/2005/8/layout/lProcess2"/>
    <dgm:cxn modelId="{8387DE8C-EC24-454F-A789-E585959F53FF}" type="presParOf" srcId="{5EE81644-C16E-42A4-888C-6A723B8ECCEB}" destId="{AB1E9FCA-48D4-49B5-93CD-19EBD2AD3A0F}" srcOrd="1" destOrd="0" presId="urn:microsoft.com/office/officeart/2005/8/layout/lProcess2"/>
    <dgm:cxn modelId="{4F09491F-AAEF-47E0-AEA6-776CC08F6CF7}" type="presParOf" srcId="{5EE81644-C16E-42A4-888C-6A723B8ECCEB}" destId="{F0E03612-C90A-41DA-A1CC-ED263952765C}" srcOrd="2" destOrd="0" presId="urn:microsoft.com/office/officeart/2005/8/layout/lProcess2"/>
    <dgm:cxn modelId="{F133D2B9-C9C7-4B94-B39E-9C8169B949F7}" type="presParOf" srcId="{26488ED2-315E-4B85-BCD1-31A455D29420}" destId="{C7BEED24-2C25-4C68-9138-8209ABA64D14}" srcOrd="1" destOrd="0" presId="urn:microsoft.com/office/officeart/2005/8/layout/lProcess2"/>
    <dgm:cxn modelId="{9AB9ABC9-AAED-4AC6-A146-59548636735C}" type="presParOf" srcId="{26488ED2-315E-4B85-BCD1-31A455D29420}" destId="{8C56D15D-22A7-43AB-922D-A9D89212A4B5}" srcOrd="2" destOrd="0" presId="urn:microsoft.com/office/officeart/2005/8/layout/lProcess2"/>
    <dgm:cxn modelId="{673813AA-8C32-4406-A9C3-FC531E7AD3D3}" type="presParOf" srcId="{8C56D15D-22A7-43AB-922D-A9D89212A4B5}" destId="{B8B16E17-5BD4-4E31-9E47-8104A8552FC5}" srcOrd="0" destOrd="0" presId="urn:microsoft.com/office/officeart/2005/8/layout/lProcess2"/>
    <dgm:cxn modelId="{A3C0E70B-C5CE-4FE8-9D2C-C290AF0A4D1C}" type="presParOf" srcId="{8C56D15D-22A7-43AB-922D-A9D89212A4B5}" destId="{39A807B7-F6DC-4357-AD9F-0B4D6E5CDD5C}" srcOrd="1" destOrd="0" presId="urn:microsoft.com/office/officeart/2005/8/layout/lProcess2"/>
    <dgm:cxn modelId="{3C5968EE-07F9-4968-84D9-903402081F12}" type="presParOf" srcId="{8C56D15D-22A7-43AB-922D-A9D89212A4B5}" destId="{8392B7E7-36BC-4C32-8ADE-91DF913FB6AB}" srcOrd="2" destOrd="0" presId="urn:microsoft.com/office/officeart/2005/8/layout/lProcess2"/>
    <dgm:cxn modelId="{D1CA4FEE-8D9B-4280-ADC9-EC04C957966E}" type="presParOf" srcId="{8392B7E7-36BC-4C32-8ADE-91DF913FB6AB}" destId="{9C7CEC5F-A9F4-413A-8268-64362983F5E1}" srcOrd="0" destOrd="0" presId="urn:microsoft.com/office/officeart/2005/8/layout/lProcess2"/>
    <dgm:cxn modelId="{9CBE3DBD-E95D-4CBE-A34E-F9AEB5F05743}" type="presParOf" srcId="{9C7CEC5F-A9F4-413A-8268-64362983F5E1}" destId="{94F5B5ED-BDF0-43E9-BBA2-92D6F4A3C09D}" srcOrd="0" destOrd="0" presId="urn:microsoft.com/office/officeart/2005/8/layout/lProcess2"/>
    <dgm:cxn modelId="{EC0D97AC-3932-4ABC-994F-8E71690E316A}" type="presParOf" srcId="{9C7CEC5F-A9F4-413A-8268-64362983F5E1}" destId="{6F734806-4AC4-4592-A00F-10D2E4383F10}" srcOrd="1" destOrd="0" presId="urn:microsoft.com/office/officeart/2005/8/layout/lProcess2"/>
    <dgm:cxn modelId="{DBD3CD24-3B95-42EE-A037-5FF24CF580ED}" type="presParOf" srcId="{9C7CEC5F-A9F4-413A-8268-64362983F5E1}" destId="{82ECA390-6440-418D-A662-C420087CA0A3}" srcOrd="2" destOrd="0" presId="urn:microsoft.com/office/officeart/2005/8/layout/lProcess2"/>
    <dgm:cxn modelId="{2552D574-548A-4DB7-9C62-28705CAAF00C}" type="presParOf" srcId="{26488ED2-315E-4B85-BCD1-31A455D29420}" destId="{85B6E90A-BE33-4B08-97D8-5580C59FABE6}" srcOrd="3" destOrd="0" presId="urn:microsoft.com/office/officeart/2005/8/layout/lProcess2"/>
    <dgm:cxn modelId="{F56342F6-3282-4EFA-BDF8-B861CBBAA67D}" type="presParOf" srcId="{26488ED2-315E-4B85-BCD1-31A455D29420}" destId="{E7C52FE2-FF4E-4EC0-9B4A-8BA31A8C8FCE}" srcOrd="4" destOrd="0" presId="urn:microsoft.com/office/officeart/2005/8/layout/lProcess2"/>
    <dgm:cxn modelId="{41B25C3E-58DB-4AC3-AC0A-1FDEF3883136}" type="presParOf" srcId="{E7C52FE2-FF4E-4EC0-9B4A-8BA31A8C8FCE}" destId="{61822701-405F-4270-9A62-DDD6B530DFB2}" srcOrd="0" destOrd="0" presId="urn:microsoft.com/office/officeart/2005/8/layout/lProcess2"/>
    <dgm:cxn modelId="{483D5EE1-09B0-49F7-BCD0-B88BB9F25067}" type="presParOf" srcId="{E7C52FE2-FF4E-4EC0-9B4A-8BA31A8C8FCE}" destId="{8D949F0F-BA9F-490C-A9F2-CF162B012BD6}" srcOrd="1" destOrd="0" presId="urn:microsoft.com/office/officeart/2005/8/layout/lProcess2"/>
    <dgm:cxn modelId="{35943033-9D1D-42A6-AA13-FBE45F7ECED7}" type="presParOf" srcId="{E7C52FE2-FF4E-4EC0-9B4A-8BA31A8C8FCE}" destId="{C5B6B2D1-FBEB-45C2-97AC-FA5860FAFC55}" srcOrd="2" destOrd="0" presId="urn:microsoft.com/office/officeart/2005/8/layout/lProcess2"/>
    <dgm:cxn modelId="{F7F0ED23-0859-4B14-8FFB-AD07C43A80D8}" type="presParOf" srcId="{C5B6B2D1-FBEB-45C2-97AC-FA5860FAFC55}" destId="{8625C53C-AC5F-4436-B3D5-3E1D784F1204}" srcOrd="0" destOrd="0" presId="urn:microsoft.com/office/officeart/2005/8/layout/lProcess2"/>
    <dgm:cxn modelId="{5C18B95B-56EB-4BD6-A827-E877BA3B7CA7}" type="presParOf" srcId="{8625C53C-AC5F-4436-B3D5-3E1D784F1204}" destId="{D3B3D64C-5B2F-49C8-BA9B-3881BFBEDB1E}" srcOrd="0" destOrd="0" presId="urn:microsoft.com/office/officeart/2005/8/layout/lProcess2"/>
    <dgm:cxn modelId="{4D4F38D4-74AC-43B8-8CCF-5DD11A5A4EB7}" type="presParOf" srcId="{8625C53C-AC5F-4436-B3D5-3E1D784F1204}" destId="{E2451BF9-1E3D-429C-841C-702706716A99}" srcOrd="1" destOrd="0" presId="urn:microsoft.com/office/officeart/2005/8/layout/lProcess2"/>
    <dgm:cxn modelId="{74F37113-874F-4FC6-8D2D-740758859739}" type="presParOf" srcId="{8625C53C-AC5F-4436-B3D5-3E1D784F1204}" destId="{53364423-A38A-42F7-8CAE-800FCA82FBE8}" srcOrd="2" destOrd="0" presId="urn:microsoft.com/office/officeart/2005/8/layout/lProcess2"/>
    <dgm:cxn modelId="{7D05F13B-9419-4A48-B265-6242B95F870F}" type="presParOf" srcId="{8625C53C-AC5F-4436-B3D5-3E1D784F1204}" destId="{AD5E4672-F0B8-4E8D-95F6-2196F26B134D}" srcOrd="3" destOrd="0" presId="urn:microsoft.com/office/officeart/2005/8/layout/lProcess2"/>
    <dgm:cxn modelId="{1C45B8F4-491A-49AE-8CAA-38E2740DAB70}" type="presParOf" srcId="{8625C53C-AC5F-4436-B3D5-3E1D784F1204}" destId="{861453BF-3710-457D-9310-A6BF23E12F4F}" srcOrd="4" destOrd="0" presId="urn:microsoft.com/office/officeart/2005/8/layout/lProcess2"/>
    <dgm:cxn modelId="{E27AE773-6CBC-4468-BFCC-2045C51302FB}" type="presParOf" srcId="{8625C53C-AC5F-4436-B3D5-3E1D784F1204}" destId="{C9B94467-1EF3-4859-AA0C-22C80F30FE0A}" srcOrd="5" destOrd="0" presId="urn:microsoft.com/office/officeart/2005/8/layout/lProcess2"/>
    <dgm:cxn modelId="{C55D7926-649A-4536-A400-2A4FE1607CD7}" type="presParOf" srcId="{8625C53C-AC5F-4436-B3D5-3E1D784F1204}" destId="{00DA1376-2FBF-48E3-A1E5-ECA9CC7C2589}" srcOrd="6" destOrd="0" presId="urn:microsoft.com/office/officeart/2005/8/layout/lProcess2"/>
    <dgm:cxn modelId="{C90E4DDD-2EA2-4387-8912-2F0694CB6ACB}" type="presParOf" srcId="{26488ED2-315E-4B85-BCD1-31A455D29420}" destId="{36B267FA-5525-4547-ADE1-8AB47A6844F1}" srcOrd="5" destOrd="0" presId="urn:microsoft.com/office/officeart/2005/8/layout/lProcess2"/>
    <dgm:cxn modelId="{8D8DB730-9449-4EE8-B2B4-9E06C6DD4BFB}" type="presParOf" srcId="{26488ED2-315E-4B85-BCD1-31A455D29420}" destId="{0552C3B8-46AC-465C-9120-61036FBD105F}" srcOrd="6" destOrd="0" presId="urn:microsoft.com/office/officeart/2005/8/layout/lProcess2"/>
    <dgm:cxn modelId="{46AC19BA-4B6B-4F37-8C29-86646B1E8EB7}" type="presParOf" srcId="{0552C3B8-46AC-465C-9120-61036FBD105F}" destId="{FFCC137A-956C-4F73-8B6D-47070113696E}" srcOrd="0" destOrd="0" presId="urn:microsoft.com/office/officeart/2005/8/layout/lProcess2"/>
    <dgm:cxn modelId="{80EC4840-C2DA-4D0D-B97C-4E3AEF39DD99}" type="presParOf" srcId="{0552C3B8-46AC-465C-9120-61036FBD105F}" destId="{9549DE60-9575-479B-8134-1BCEA51F8499}" srcOrd="1" destOrd="0" presId="urn:microsoft.com/office/officeart/2005/8/layout/lProcess2"/>
    <dgm:cxn modelId="{26538363-BB05-4808-A210-BF0093093EF5}" type="presParOf" srcId="{0552C3B8-46AC-465C-9120-61036FBD105F}" destId="{09E11BE0-C04C-463C-9CA1-91EAAD081C91}" srcOrd="2" destOrd="0" presId="urn:microsoft.com/office/officeart/2005/8/layout/lProcess2"/>
    <dgm:cxn modelId="{8F506466-C64D-4D05-83F4-FF59AD458FA2}" type="presParOf" srcId="{09E11BE0-C04C-463C-9CA1-91EAAD081C91}" destId="{AC91A76D-C66F-4775-8BA9-1585493DC322}" srcOrd="0" destOrd="0" presId="urn:microsoft.com/office/officeart/2005/8/layout/lProcess2"/>
    <dgm:cxn modelId="{222A9274-DB6B-493A-BFB9-D43FB33109F0}" type="presParOf" srcId="{AC91A76D-C66F-4775-8BA9-1585493DC322}" destId="{3A30546A-4597-4663-A059-E989AFF2F25C}" srcOrd="0" destOrd="0" presId="urn:microsoft.com/office/officeart/2005/8/layout/lProcess2"/>
    <dgm:cxn modelId="{D290378F-E567-4226-B272-EE6E6B7AE192}" type="presParOf" srcId="{AC91A76D-C66F-4775-8BA9-1585493DC322}" destId="{5B5437C8-D7B4-456B-85BD-954F066AE739}" srcOrd="1" destOrd="0" presId="urn:microsoft.com/office/officeart/2005/8/layout/lProcess2"/>
    <dgm:cxn modelId="{555C9EF4-C3D1-4002-A213-756AAC614652}" type="presParOf" srcId="{AC91A76D-C66F-4775-8BA9-1585493DC322}" destId="{7407387F-B25E-4A2A-8E7A-2E5850B4993A}" srcOrd="2" destOrd="0" presId="urn:microsoft.com/office/officeart/2005/8/layout/lProcess2"/>
    <dgm:cxn modelId="{DDB07405-FA19-4CA6-8C39-7F14A20CAF94}" type="presParOf" srcId="{26488ED2-315E-4B85-BCD1-31A455D29420}" destId="{03DE15D2-C2BA-4FE1-8D10-BD6540157DE5}" srcOrd="7" destOrd="0" presId="urn:microsoft.com/office/officeart/2005/8/layout/lProcess2"/>
    <dgm:cxn modelId="{F475EA26-34A5-4BB2-B2C7-BA9647B0C0E7}" type="presParOf" srcId="{26488ED2-315E-4B85-BCD1-31A455D29420}" destId="{3FE3F235-66E5-4D67-8879-E2FE436269C3}" srcOrd="8" destOrd="0" presId="urn:microsoft.com/office/officeart/2005/8/layout/lProcess2"/>
    <dgm:cxn modelId="{538A0620-8EB9-42F7-94B5-5ED1B36FE7F2}" type="presParOf" srcId="{3FE3F235-66E5-4D67-8879-E2FE436269C3}" destId="{FBBBAC6F-9D8C-42DC-862A-980CBBCE02C4}" srcOrd="0" destOrd="0" presId="urn:microsoft.com/office/officeart/2005/8/layout/lProcess2"/>
    <dgm:cxn modelId="{46B062D2-4352-4360-BF9E-631EEC0B1C76}" type="presParOf" srcId="{3FE3F235-66E5-4D67-8879-E2FE436269C3}" destId="{0A59A38E-E8AD-46D7-9C41-23152729ADA2}" srcOrd="1" destOrd="0" presId="urn:microsoft.com/office/officeart/2005/8/layout/lProcess2"/>
    <dgm:cxn modelId="{A3FF8229-FCDC-4950-91BB-6E9C087C16B5}" type="presParOf" srcId="{3FE3F235-66E5-4D67-8879-E2FE436269C3}" destId="{D0D1BFB9-3EC6-4551-9483-0DBB96998C25}" srcOrd="2" destOrd="0" presId="urn:microsoft.com/office/officeart/2005/8/layout/lProcess2"/>
    <dgm:cxn modelId="{5EEBAE0F-B464-4D82-A2BB-64859F87AF7F}" type="presParOf" srcId="{D0D1BFB9-3EC6-4551-9483-0DBB96998C25}" destId="{51527542-5613-4F59-A148-BC16B3797B90}" srcOrd="0" destOrd="0" presId="urn:microsoft.com/office/officeart/2005/8/layout/lProcess2"/>
    <dgm:cxn modelId="{ED1C0A97-265F-4526-BE95-721A22D02C7E}" type="presParOf" srcId="{51527542-5613-4F59-A148-BC16B3797B90}" destId="{5F994EE2-188D-4F46-ABDF-90DD070DFFB5}" srcOrd="0" destOrd="0" presId="urn:microsoft.com/office/officeart/2005/8/layout/lProcess2"/>
    <dgm:cxn modelId="{8569B787-A86D-4598-AE4A-BF5BFCE3855C}" type="presParOf" srcId="{51527542-5613-4F59-A148-BC16B3797B90}" destId="{7281AE1A-94AC-43E2-BDE4-55653736B40E}" srcOrd="1" destOrd="0" presId="urn:microsoft.com/office/officeart/2005/8/layout/lProcess2"/>
    <dgm:cxn modelId="{D37D177C-772B-4C02-AF7A-978F4B94465E}" type="presParOf" srcId="{51527542-5613-4F59-A148-BC16B3797B90}" destId="{CE14CD7D-976A-4DF8-9BEE-4F4CF83D07D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ECB60-4223-4CE9-B4BA-ADB2086BC933}">
      <dsp:nvSpPr>
        <dsp:cNvPr id="0" name=""/>
        <dsp:cNvSpPr/>
      </dsp:nvSpPr>
      <dsp:spPr>
        <a:xfrm>
          <a:off x="4837" y="0"/>
          <a:ext cx="1697592" cy="4535250"/>
        </a:xfrm>
        <a:prstGeom prst="roundRect">
          <a:avLst>
            <a:gd name="adj" fmla="val 10000"/>
          </a:avLst>
        </a:prstGeom>
        <a:solidFill>
          <a:srgbClr val="B5CD00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900" kern="1200" dirty="0">
              <a:ln>
                <a:noFill/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A</a:t>
          </a:r>
        </a:p>
      </dsp:txBody>
      <dsp:txXfrm>
        <a:off x="4837" y="0"/>
        <a:ext cx="1697592" cy="1360575"/>
      </dsp:txXfrm>
    </dsp:sp>
    <dsp:sp modelId="{BA85BE8B-B8A6-4FA0-B3F3-760CE96AF1D6}">
      <dsp:nvSpPr>
        <dsp:cNvPr id="0" name=""/>
        <dsp:cNvSpPr/>
      </dsp:nvSpPr>
      <dsp:spPr>
        <a:xfrm>
          <a:off x="174596" y="1361903"/>
          <a:ext cx="1358074" cy="136743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zateplení</a:t>
          </a:r>
        </a:p>
      </dsp:txBody>
      <dsp:txXfrm>
        <a:off x="214373" y="1401680"/>
        <a:ext cx="1278520" cy="1287885"/>
      </dsp:txXfrm>
    </dsp:sp>
    <dsp:sp modelId="{F0E03612-C90A-41DA-A1CC-ED263952765C}">
      <dsp:nvSpPr>
        <dsp:cNvPr id="0" name=""/>
        <dsp:cNvSpPr/>
      </dsp:nvSpPr>
      <dsp:spPr>
        <a:xfrm>
          <a:off x="174596" y="2939718"/>
          <a:ext cx="1358074" cy="136743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okna a dveře</a:t>
          </a:r>
        </a:p>
      </dsp:txBody>
      <dsp:txXfrm>
        <a:off x="214373" y="2979495"/>
        <a:ext cx="1278520" cy="1287885"/>
      </dsp:txXfrm>
    </dsp:sp>
    <dsp:sp modelId="{B8B16E17-5BD4-4E31-9E47-8104A8552FC5}">
      <dsp:nvSpPr>
        <dsp:cNvPr id="0" name=""/>
        <dsp:cNvSpPr/>
      </dsp:nvSpPr>
      <dsp:spPr>
        <a:xfrm>
          <a:off x="1829749" y="0"/>
          <a:ext cx="1697592" cy="4535250"/>
        </a:xfrm>
        <a:prstGeom prst="roundRect">
          <a:avLst>
            <a:gd name="adj" fmla="val 10000"/>
          </a:avLst>
        </a:prstGeom>
        <a:solidFill>
          <a:srgbClr val="B5CD00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900" kern="1200" dirty="0">
              <a:ln>
                <a:noFill/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B</a:t>
          </a:r>
        </a:p>
      </dsp:txBody>
      <dsp:txXfrm>
        <a:off x="1829749" y="0"/>
        <a:ext cx="1697592" cy="1360575"/>
      </dsp:txXfrm>
    </dsp:sp>
    <dsp:sp modelId="{94F5B5ED-BDF0-43E9-BBA2-92D6F4A3C09D}">
      <dsp:nvSpPr>
        <dsp:cNvPr id="0" name=""/>
        <dsp:cNvSpPr/>
      </dsp:nvSpPr>
      <dsp:spPr>
        <a:xfrm>
          <a:off x="1999508" y="1361903"/>
          <a:ext cx="1358074" cy="136743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výstavba</a:t>
          </a:r>
        </a:p>
      </dsp:txBody>
      <dsp:txXfrm>
        <a:off x="2039285" y="1401680"/>
        <a:ext cx="1278520" cy="1287885"/>
      </dsp:txXfrm>
    </dsp:sp>
    <dsp:sp modelId="{82ECA390-6440-418D-A662-C420087CA0A3}">
      <dsp:nvSpPr>
        <dsp:cNvPr id="0" name=""/>
        <dsp:cNvSpPr/>
      </dsp:nvSpPr>
      <dsp:spPr>
        <a:xfrm>
          <a:off x="1999508" y="2939718"/>
          <a:ext cx="1358074" cy="136743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nákup</a:t>
          </a:r>
        </a:p>
      </dsp:txBody>
      <dsp:txXfrm>
        <a:off x="2039285" y="2979495"/>
        <a:ext cx="1278520" cy="1287885"/>
      </dsp:txXfrm>
    </dsp:sp>
    <dsp:sp modelId="{61822701-405F-4270-9A62-DDD6B530DFB2}">
      <dsp:nvSpPr>
        <dsp:cNvPr id="0" name=""/>
        <dsp:cNvSpPr/>
      </dsp:nvSpPr>
      <dsp:spPr>
        <a:xfrm>
          <a:off x="3654661" y="0"/>
          <a:ext cx="1697592" cy="4535250"/>
        </a:xfrm>
        <a:prstGeom prst="roundRect">
          <a:avLst>
            <a:gd name="adj" fmla="val 10000"/>
          </a:avLst>
        </a:prstGeom>
        <a:solidFill>
          <a:srgbClr val="B5CD00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900" kern="1200" dirty="0">
              <a:ln>
                <a:noFill/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</a:t>
          </a:r>
        </a:p>
      </dsp:txBody>
      <dsp:txXfrm>
        <a:off x="3654661" y="0"/>
        <a:ext cx="1697592" cy="1360575"/>
      </dsp:txXfrm>
    </dsp:sp>
    <dsp:sp modelId="{D3B3D64C-5B2F-49C8-BA9B-3881BFBEDB1E}">
      <dsp:nvSpPr>
        <dsp:cNvPr id="0" name=""/>
        <dsp:cNvSpPr/>
      </dsp:nvSpPr>
      <dsp:spPr>
        <a:xfrm>
          <a:off x="3824420" y="1360685"/>
          <a:ext cx="1358074" cy="66068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výměny zdrojů</a:t>
          </a:r>
        </a:p>
      </dsp:txBody>
      <dsp:txXfrm>
        <a:off x="3843771" y="1380036"/>
        <a:ext cx="1319372" cy="621987"/>
      </dsp:txXfrm>
    </dsp:sp>
    <dsp:sp modelId="{53364423-A38A-42F7-8CAE-800FCA82FBE8}">
      <dsp:nvSpPr>
        <dsp:cNvPr id="0" name=""/>
        <dsp:cNvSpPr/>
      </dsp:nvSpPr>
      <dsp:spPr>
        <a:xfrm>
          <a:off x="3824420" y="2123019"/>
          <a:ext cx="1358074" cy="66068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solární systémy</a:t>
          </a:r>
        </a:p>
      </dsp:txBody>
      <dsp:txXfrm>
        <a:off x="3843771" y="2142370"/>
        <a:ext cx="1319372" cy="621987"/>
      </dsp:txXfrm>
    </dsp:sp>
    <dsp:sp modelId="{861453BF-3710-457D-9310-A6BF23E12F4F}">
      <dsp:nvSpPr>
        <dsp:cNvPr id="0" name=""/>
        <dsp:cNvSpPr/>
      </dsp:nvSpPr>
      <dsp:spPr>
        <a:xfrm>
          <a:off x="3824420" y="2885353"/>
          <a:ext cx="1358074" cy="66068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větrání</a:t>
          </a:r>
        </a:p>
      </dsp:txBody>
      <dsp:txXfrm>
        <a:off x="3843771" y="2904704"/>
        <a:ext cx="1319372" cy="621987"/>
      </dsp:txXfrm>
    </dsp:sp>
    <dsp:sp modelId="{00DA1376-2FBF-48E3-A1E5-ECA9CC7C2589}">
      <dsp:nvSpPr>
        <dsp:cNvPr id="0" name=""/>
        <dsp:cNvSpPr/>
      </dsp:nvSpPr>
      <dsp:spPr>
        <a:xfrm>
          <a:off x="3824420" y="3647687"/>
          <a:ext cx="1358074" cy="66068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odpadní teplo</a:t>
          </a:r>
        </a:p>
      </dsp:txBody>
      <dsp:txXfrm>
        <a:off x="3843771" y="3667038"/>
        <a:ext cx="1319372" cy="621987"/>
      </dsp:txXfrm>
    </dsp:sp>
    <dsp:sp modelId="{FFCC137A-956C-4F73-8B6D-47070113696E}">
      <dsp:nvSpPr>
        <dsp:cNvPr id="0" name=""/>
        <dsp:cNvSpPr/>
      </dsp:nvSpPr>
      <dsp:spPr>
        <a:xfrm>
          <a:off x="5479573" y="0"/>
          <a:ext cx="1697592" cy="4535250"/>
        </a:xfrm>
        <a:prstGeom prst="roundRect">
          <a:avLst>
            <a:gd name="adj" fmla="val 10000"/>
          </a:avLst>
        </a:prstGeom>
        <a:solidFill>
          <a:srgbClr val="B5CD00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900" kern="1200" dirty="0">
              <a:ln>
                <a:noFill/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</a:t>
          </a:r>
        </a:p>
      </dsp:txBody>
      <dsp:txXfrm>
        <a:off x="5479573" y="0"/>
        <a:ext cx="1697592" cy="1360575"/>
      </dsp:txXfrm>
    </dsp:sp>
    <dsp:sp modelId="{3A30546A-4597-4663-A059-E989AFF2F25C}">
      <dsp:nvSpPr>
        <dsp:cNvPr id="0" name=""/>
        <dsp:cNvSpPr/>
      </dsp:nvSpPr>
      <dsp:spPr>
        <a:xfrm>
          <a:off x="5649332" y="1361903"/>
          <a:ext cx="1358074" cy="136743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zelené střechy</a:t>
          </a:r>
        </a:p>
      </dsp:txBody>
      <dsp:txXfrm>
        <a:off x="5689109" y="1401680"/>
        <a:ext cx="1278520" cy="1287885"/>
      </dsp:txXfrm>
    </dsp:sp>
    <dsp:sp modelId="{7407387F-B25E-4A2A-8E7A-2E5850B4993A}">
      <dsp:nvSpPr>
        <dsp:cNvPr id="0" name=""/>
        <dsp:cNvSpPr/>
      </dsp:nvSpPr>
      <dsp:spPr>
        <a:xfrm>
          <a:off x="5649332" y="2939718"/>
          <a:ext cx="1358074" cy="136743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dešťovka</a:t>
          </a:r>
        </a:p>
      </dsp:txBody>
      <dsp:txXfrm>
        <a:off x="5689109" y="2979495"/>
        <a:ext cx="1278520" cy="1287885"/>
      </dsp:txXfrm>
    </dsp:sp>
    <dsp:sp modelId="{FBBBAC6F-9D8C-42DC-862A-980CBBCE02C4}">
      <dsp:nvSpPr>
        <dsp:cNvPr id="0" name=""/>
        <dsp:cNvSpPr/>
      </dsp:nvSpPr>
      <dsp:spPr>
        <a:xfrm>
          <a:off x="7304485" y="0"/>
          <a:ext cx="1697592" cy="4535250"/>
        </a:xfrm>
        <a:prstGeom prst="roundRect">
          <a:avLst>
            <a:gd name="adj" fmla="val 10000"/>
          </a:avLst>
        </a:prstGeom>
        <a:solidFill>
          <a:srgbClr val="B5CD00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900" kern="1200" dirty="0">
              <a:ln>
                <a:noFill/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E</a:t>
          </a:r>
        </a:p>
      </dsp:txBody>
      <dsp:txXfrm>
        <a:off x="7304485" y="0"/>
        <a:ext cx="1697592" cy="1360575"/>
      </dsp:txXfrm>
    </dsp:sp>
    <dsp:sp modelId="{5F994EE2-188D-4F46-ABDF-90DD070DFFB5}">
      <dsp:nvSpPr>
        <dsp:cNvPr id="0" name=""/>
        <dsp:cNvSpPr/>
      </dsp:nvSpPr>
      <dsp:spPr>
        <a:xfrm>
          <a:off x="7474244" y="1361903"/>
          <a:ext cx="1358074" cy="136743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příprava a realizace projektu</a:t>
          </a:r>
        </a:p>
      </dsp:txBody>
      <dsp:txXfrm>
        <a:off x="7514021" y="1401680"/>
        <a:ext cx="1278520" cy="1287885"/>
      </dsp:txXfrm>
    </dsp:sp>
    <dsp:sp modelId="{CE14CD7D-976A-4DF8-9BEE-4F4CF83D07D6}">
      <dsp:nvSpPr>
        <dsp:cNvPr id="0" name=""/>
        <dsp:cNvSpPr/>
      </dsp:nvSpPr>
      <dsp:spPr>
        <a:xfrm>
          <a:off x="7474244" y="2939718"/>
          <a:ext cx="1358074" cy="1367439"/>
        </a:xfrm>
        <a:prstGeom prst="roundRect">
          <a:avLst>
            <a:gd name="adj" fmla="val 10000"/>
          </a:avLst>
        </a:prstGeom>
        <a:solidFill>
          <a:srgbClr val="00AA0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bonusy</a:t>
          </a:r>
        </a:p>
      </dsp:txBody>
      <dsp:txXfrm>
        <a:off x="7514021" y="2979495"/>
        <a:ext cx="1278520" cy="1287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36BE6-78E2-4803-BA78-CC33E2D72512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5DAF1-4CFE-43E1-8A28-C0EF6A7F1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142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94EAA-3A60-471A-825E-C46F3CBF8F03}" type="datetimeFigureOut">
              <a:rPr lang="cs-CZ" smtClean="0"/>
              <a:t>02.03.2022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5630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6B51A-2E60-4DFC-84F8-2995E054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49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B51A-2E60-4DFC-84F8-2995E054CE1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070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B51A-2E60-4DFC-84F8-2995E054CE1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9674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B51A-2E60-4DFC-84F8-2995E054CE1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0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B51A-2E60-4DFC-84F8-2995E054CE1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1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B51A-2E60-4DFC-84F8-2995E054CE1F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23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B51A-2E60-4DFC-84F8-2995E054CE1F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38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1" t="19931" r="25394" b="24463"/>
          <a:stretch/>
        </p:blipFill>
        <p:spPr>
          <a:xfrm>
            <a:off x="983432" y="476672"/>
            <a:ext cx="1818868" cy="15841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620688"/>
            <a:ext cx="4089864" cy="1224136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ctrTitle" hasCustomPrompt="1"/>
          </p:nvPr>
        </p:nvSpPr>
        <p:spPr>
          <a:xfrm>
            <a:off x="983432" y="2683769"/>
            <a:ext cx="10153128" cy="1465312"/>
          </a:xfrm>
        </p:spPr>
        <p:txBody>
          <a:bodyPr/>
          <a:lstStyle>
            <a:lvl1pPr>
              <a:defRPr b="1">
                <a:solidFill>
                  <a:srgbClr val="003AA9"/>
                </a:solidFill>
              </a:defRPr>
            </a:lvl1pPr>
          </a:lstStyle>
          <a:p>
            <a:r>
              <a:rPr lang="cs-CZ" dirty="0"/>
              <a:t>Toto je pouze slepý název prezentace</a:t>
            </a:r>
          </a:p>
        </p:txBody>
      </p:sp>
      <p:sp>
        <p:nvSpPr>
          <p:cNvPr id="5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83432" y="5027888"/>
            <a:ext cx="10153128" cy="1126976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oddělení, odbor</a:t>
            </a:r>
          </a:p>
          <a:p>
            <a:r>
              <a:rPr lang="cs-CZ" dirty="0"/>
              <a:t>Státní fond životního prostředí ČR</a:t>
            </a:r>
          </a:p>
        </p:txBody>
      </p:sp>
    </p:spTree>
    <p:extLst>
      <p:ext uri="{BB962C8B-B14F-4D97-AF65-F5344CB8AC3E}">
        <p14:creationId xmlns:p14="http://schemas.microsoft.com/office/powerpoint/2010/main" val="4219525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 userDrawn="1"/>
        </p:nvSpPr>
        <p:spPr>
          <a:xfrm>
            <a:off x="623392" y="3595875"/>
            <a:ext cx="8428218" cy="14463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" algn="l">
              <a:lnSpc>
                <a:spcPct val="100000"/>
              </a:lnSpc>
            </a:pPr>
            <a:r>
              <a:rPr lang="cs-CZ" sz="2800" b="0" dirty="0">
                <a:solidFill>
                  <a:schemeClr val="tx1"/>
                </a:solidFill>
                <a:latin typeface="+mn-lt"/>
              </a:rPr>
              <a:t>e-mail: </a:t>
            </a:r>
            <a:r>
              <a:rPr lang="cs-CZ" sz="2800" b="1" dirty="0">
                <a:solidFill>
                  <a:schemeClr val="tx1"/>
                </a:solidFill>
                <a:latin typeface="+mn-lt"/>
              </a:rPr>
              <a:t>info@sfzp.cz</a:t>
            </a:r>
            <a:endParaRPr lang="cs-CZ" sz="2800" b="0" dirty="0">
              <a:solidFill>
                <a:schemeClr val="tx1"/>
              </a:solidFill>
              <a:latin typeface="+mn-lt"/>
            </a:endParaRPr>
          </a:p>
          <a:p>
            <a:pPr marL="108000" algn="l">
              <a:lnSpc>
                <a:spcPct val="100000"/>
              </a:lnSpc>
            </a:pPr>
            <a:r>
              <a:rPr lang="cs-CZ" sz="2800" b="0" dirty="0">
                <a:solidFill>
                  <a:schemeClr val="tx1"/>
                </a:solidFill>
                <a:latin typeface="+mn-lt"/>
              </a:rPr>
              <a:t>zelená linka: </a:t>
            </a:r>
            <a:r>
              <a:rPr lang="cs-CZ" sz="2800" b="1" dirty="0">
                <a:solidFill>
                  <a:schemeClr val="tx1"/>
                </a:solidFill>
                <a:latin typeface="+mn-lt"/>
              </a:rPr>
              <a:t>800 260 500</a:t>
            </a:r>
          </a:p>
          <a:p>
            <a:pPr marL="108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kern="1200" dirty="0">
                <a:solidFill>
                  <a:srgbClr val="003AA9"/>
                </a:solidFill>
                <a:latin typeface="+mj-lt"/>
                <a:ea typeface="+mj-ea"/>
                <a:cs typeface="+mj-cs"/>
              </a:rPr>
              <a:t>www.</a:t>
            </a:r>
            <a:r>
              <a:rPr lang="cs-CZ" sz="2800" b="1" kern="1200" dirty="0">
                <a:solidFill>
                  <a:srgbClr val="3DA200"/>
                </a:solidFill>
                <a:latin typeface="+mj-lt"/>
                <a:ea typeface="+mj-ea"/>
                <a:cs typeface="+mj-cs"/>
              </a:rPr>
              <a:t>novazelena</a:t>
            </a:r>
            <a:r>
              <a:rPr lang="cs-CZ" sz="2800" b="1" kern="1200" dirty="0">
                <a:solidFill>
                  <a:srgbClr val="B3D200"/>
                </a:solidFill>
                <a:latin typeface="+mj-lt"/>
                <a:ea typeface="+mj-ea"/>
                <a:cs typeface="+mj-cs"/>
              </a:rPr>
              <a:t>usporam.cz</a:t>
            </a:r>
          </a:p>
          <a:p>
            <a:pPr marL="108000" algn="l">
              <a:lnSpc>
                <a:spcPct val="100000"/>
              </a:lnSpc>
            </a:pPr>
            <a:r>
              <a:rPr lang="cs-CZ" sz="2800" b="1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88" y="5661248"/>
            <a:ext cx="2648405" cy="73758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39862" r="6802" b="40743"/>
          <a:stretch/>
        </p:blipFill>
        <p:spPr>
          <a:xfrm>
            <a:off x="911424" y="5805264"/>
            <a:ext cx="2664296" cy="59356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5582287"/>
            <a:ext cx="2992328" cy="895502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 userDrawn="1"/>
        </p:nvSpPr>
        <p:spPr>
          <a:xfrm>
            <a:off x="695400" y="2126047"/>
            <a:ext cx="6336704" cy="850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400" b="1" dirty="0">
                <a:solidFill>
                  <a:srgbClr val="003AA9"/>
                </a:solidFill>
                <a:latin typeface="+mn-lt"/>
              </a:rPr>
              <a:t>Děkuji za pozornost!</a:t>
            </a:r>
          </a:p>
        </p:txBody>
      </p:sp>
      <p:sp>
        <p:nvSpPr>
          <p:cNvPr id="2" name="Obdélník 1"/>
          <p:cNvSpPr/>
          <p:nvPr userDrawn="1"/>
        </p:nvSpPr>
        <p:spPr>
          <a:xfrm>
            <a:off x="8904312" y="116632"/>
            <a:ext cx="288032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42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0" y="990872"/>
            <a:ext cx="12192000" cy="58671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1988840"/>
            <a:ext cx="10363200" cy="1611611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14400" y="4149080"/>
            <a:ext cx="10363200" cy="148972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12204000" cy="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3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767408" y="1274429"/>
            <a:ext cx="10517384" cy="7864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766763" y="2349500"/>
            <a:ext cx="10518775" cy="37433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054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408" y="1268760"/>
            <a:ext cx="10657184" cy="720080"/>
          </a:xfrm>
        </p:spPr>
        <p:txBody>
          <a:bodyPr anchor="t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7408" y="2316013"/>
            <a:ext cx="5384800" cy="3921299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2316013"/>
            <a:ext cx="5226992" cy="3921299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24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9409" y="2213174"/>
            <a:ext cx="511056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69409" y="2980199"/>
            <a:ext cx="5110567" cy="3273227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767408" y="1268760"/>
            <a:ext cx="10657184" cy="720080"/>
          </a:xfrm>
        </p:spPr>
        <p:txBody>
          <a:bodyPr anchor="t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text 2"/>
          <p:cNvSpPr>
            <a:spLocks noGrp="1"/>
          </p:cNvSpPr>
          <p:nvPr>
            <p:ph type="body" idx="13"/>
          </p:nvPr>
        </p:nvSpPr>
        <p:spPr>
          <a:xfrm>
            <a:off x="6314025" y="2213174"/>
            <a:ext cx="511056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obsah 3"/>
          <p:cNvSpPr>
            <a:spLocks noGrp="1"/>
          </p:cNvSpPr>
          <p:nvPr>
            <p:ph sz="half" idx="14"/>
          </p:nvPr>
        </p:nvSpPr>
        <p:spPr>
          <a:xfrm>
            <a:off x="6314025" y="2980199"/>
            <a:ext cx="5110567" cy="3273227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195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871864" y="6165304"/>
            <a:ext cx="2844800" cy="365125"/>
          </a:xfrm>
        </p:spPr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427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-podtitul-text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1340768"/>
            <a:ext cx="10537171" cy="61872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812479" y="2209263"/>
            <a:ext cx="1056410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Podtitulek</a:t>
            </a:r>
            <a:endParaRPr lang="en-GB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416" y="2902234"/>
            <a:ext cx="10537171" cy="38738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/>
            </a:lvl1pPr>
          </a:lstStyle>
          <a:p>
            <a:r>
              <a:rPr lang="cs-CZ" dirty="0"/>
              <a:t>Toto je pouze slepý text</a:t>
            </a:r>
          </a:p>
        </p:txBody>
      </p:sp>
    </p:spTree>
    <p:extLst>
      <p:ext uri="{BB962C8B-B14F-4D97-AF65-F5344CB8AC3E}">
        <p14:creationId xmlns:p14="http://schemas.microsoft.com/office/powerpoint/2010/main" val="4118535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68760"/>
            <a:ext cx="4011084" cy="946026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1268759"/>
            <a:ext cx="6815667" cy="489654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2348880"/>
            <a:ext cx="4011084" cy="377728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22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2727" y="508518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42727" y="1277786"/>
            <a:ext cx="10609179" cy="3674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42727" y="565192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85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767408" y="1274429"/>
            <a:ext cx="10517384" cy="7864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7408" y="2329124"/>
            <a:ext cx="10537171" cy="4223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531787" y="61967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0F47-9465-40D6-8E60-5BA15C0A02FA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12204000" cy="254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146911"/>
            <a:ext cx="2545220" cy="76180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5" y="350502"/>
            <a:ext cx="32988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6" r:id="rId3"/>
    <p:sldLayoutId id="2147483664" r:id="rId4"/>
    <p:sldLayoutId id="2147483665" r:id="rId5"/>
    <p:sldLayoutId id="2147483667" r:id="rId6"/>
    <p:sldLayoutId id="2147483672" r:id="rId7"/>
    <p:sldLayoutId id="2147483668" r:id="rId8"/>
    <p:sldLayoutId id="2147483669" r:id="rId9"/>
    <p:sldLayoutId id="2147483671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18" Type="http://schemas.openxmlformats.org/officeDocument/2006/relationships/image" Target="../media/image3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17" Type="http://schemas.openxmlformats.org/officeDocument/2006/relationships/image" Target="../media/image29.jpg"/><Relationship Id="rId2" Type="http://schemas.openxmlformats.org/officeDocument/2006/relationships/image" Target="../media/image14.png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2A6A59C-5F50-4CC6-9234-D6EEFA087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1AE6F0-48F1-4CD9-9E2E-525A28DD8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364800"/>
            <a:ext cx="1777085" cy="14653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6EE85E-E4D6-4506-A64C-15545536E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511360"/>
            <a:ext cx="3306235" cy="981840"/>
          </a:xfrm>
          <a:prstGeom prst="rect">
            <a:avLst/>
          </a:prstGeom>
        </p:spPr>
      </p:pic>
      <p:sp>
        <p:nvSpPr>
          <p:cNvPr id="8" name="Obdélník: se zakulacenými rohy 4">
            <a:extLst>
              <a:ext uri="{FF2B5EF4-FFF2-40B4-BE49-F238E27FC236}">
                <a16:creationId xmlns:a16="http://schemas.microsoft.com/office/drawing/2014/main" id="{F34FBBB5-D190-4E5B-8AEB-2D6302010381}"/>
              </a:ext>
            </a:extLst>
          </p:cNvPr>
          <p:cNvSpPr/>
          <p:nvPr/>
        </p:nvSpPr>
        <p:spPr>
          <a:xfrm>
            <a:off x="2243572" y="3456058"/>
            <a:ext cx="7704856" cy="1886921"/>
          </a:xfrm>
          <a:prstGeom prst="roundRect">
            <a:avLst>
              <a:gd name="adj" fmla="val 11503"/>
            </a:avLst>
          </a:prstGeom>
          <a:solidFill>
            <a:schemeClr val="bg1">
              <a:alpha val="76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0000" tIns="180000" rIns="180000" bIns="180000" anchor="ctr" anchorCtr="0">
            <a:noAutofit/>
          </a:bodyPr>
          <a:lstStyle/>
          <a:p>
            <a:pPr algn="ctr"/>
            <a:r>
              <a:rPr lang="cs-CZ" sz="48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Pokračování programu Nová zelená úsporám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CE93A4-64BC-4E80-910E-5408282E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Programy na sebe plynule </a:t>
            </a:r>
            <a:r>
              <a:rPr lang="cs-CZ" sz="4400" b="1" dirty="0" smtClean="0">
                <a:solidFill>
                  <a:srgbClr val="00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navazují</a:t>
            </a:r>
            <a:r>
              <a:rPr lang="cs-CZ" sz="4400" dirty="0">
                <a:solidFill>
                  <a:srgbClr val="00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cs-CZ" sz="4400" dirty="0">
                <a:solidFill>
                  <a:srgbClr val="00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FC00CF-B9A7-4D29-BB18-40321CBCE6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2349501"/>
            <a:ext cx="10801845" cy="1871587"/>
          </a:xfrm>
        </p:spPr>
        <p:txBody>
          <a:bodyPr>
            <a:normAutofit fontScale="85000" lnSpcReduction="10000"/>
          </a:bodyPr>
          <a:lstStyle/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nový </a:t>
            </a:r>
            <a:r>
              <a:rPr lang="cs-CZ" sz="3200" dirty="0">
                <a:latin typeface="Segoe UI" panose="020B0502040204020203" pitchFamily="34" charset="0"/>
                <a:cs typeface="Segoe UI" panose="020B0502040204020203" pitchFamily="34" charset="0"/>
              </a:rPr>
              <a:t>program NZÚ vyhlášen 21. 9. </a:t>
            </a:r>
            <a:r>
              <a:rPr lang="cs-CZ" sz="3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2021</a:t>
            </a:r>
          </a:p>
          <a:p>
            <a:pPr marL="432000" indent="-432000">
              <a:lnSpc>
                <a:spcPct val="120000"/>
              </a:lnSpc>
              <a:spcAft>
                <a:spcPts val="600"/>
              </a:spcAft>
            </a:pPr>
            <a:r>
              <a:rPr lang="cs-CZ" b="1" dirty="0">
                <a:latin typeface="Segoe UI" panose="020B0502040204020203" pitchFamily="34" charset="0"/>
                <a:cs typeface="Segoe UI" panose="020B0502040204020203" pitchFamily="34" charset="0"/>
              </a:rPr>
              <a:t>kontinuální příjem </a:t>
            </a:r>
            <a:r>
              <a:rPr lang="cs-CZ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žádostí</a:t>
            </a:r>
            <a:r>
              <a:rPr lang="cs-CZ" dirty="0" smtClean="0">
                <a:latin typeface="Segoe UI" panose="020B0502040204020203" pitchFamily="34" charset="0"/>
                <a:cs typeface="Segoe UI" panose="020B0502040204020203" pitchFamily="34" charset="0"/>
              </a:rPr>
              <a:t> započal 12. 10. 2022</a:t>
            </a:r>
            <a:endParaRPr lang="cs-CZ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výdaje uznatelné od 1. 1. 2021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3E629F4-359F-493F-A1C4-FBFE54C4F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316" y="4365104"/>
            <a:ext cx="12362632" cy="44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14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CE213A-C769-4DC1-A1DF-0175F5EF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58" y="1124744"/>
            <a:ext cx="10517384" cy="786419"/>
          </a:xfrm>
        </p:spPr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Hlavní novinky</a:t>
            </a:r>
            <a:b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21A640-1BB2-4F41-8562-EB6740CF0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1943448"/>
            <a:ext cx="11092036" cy="4509888"/>
          </a:xfrm>
        </p:spPr>
        <p:txBody>
          <a:bodyPr>
            <a:normAutofit lnSpcReduction="10000"/>
          </a:bodyPr>
          <a:lstStyle/>
          <a:p>
            <a:pPr marL="432000" indent="-432000">
              <a:lnSpc>
                <a:spcPct val="120000"/>
              </a:lnSpc>
              <a:spcAft>
                <a:spcPts val="500"/>
              </a:spcAft>
              <a:buBlip>
                <a:blip r:embed="rId2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zvýšení max. míry podpory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cs-CZ" sz="1800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20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60 %</a:t>
            </a:r>
            <a:r>
              <a:rPr lang="cs-CZ" sz="18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 rodinných a </a:t>
            </a:r>
            <a:r>
              <a:rPr lang="cs-CZ" sz="2000" b="1" dirty="0">
                <a:solidFill>
                  <a:srgbClr val="00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50 %</a:t>
            </a:r>
            <a:r>
              <a:rPr lang="cs-CZ" sz="1800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 bytových domů</a:t>
            </a:r>
          </a:p>
          <a:p>
            <a:pPr marL="432000" indent="-432000">
              <a:lnSpc>
                <a:spcPct val="120000"/>
              </a:lnSpc>
              <a:spcAft>
                <a:spcPts val="500"/>
              </a:spcAft>
              <a:buBlip>
                <a:blip r:embed="rId2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podpora bytových domů i mimo Prahu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(dosud spadaly pod IROP)</a:t>
            </a:r>
          </a:p>
          <a:p>
            <a:pPr marL="432000" indent="-432000">
              <a:lnSpc>
                <a:spcPct val="120000"/>
              </a:lnSpc>
              <a:spcAft>
                <a:spcPts val="500"/>
              </a:spcAft>
              <a:buBlip>
                <a:blip r:embed="rId2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hospodaření s dešťovou vodou jako nová oblast podpory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(dosud jako samostatný program Dešťovka)</a:t>
            </a:r>
          </a:p>
          <a:p>
            <a:pPr marL="432000" indent="-432000">
              <a:lnSpc>
                <a:spcPct val="120000"/>
              </a:lnSpc>
              <a:spcAft>
                <a:spcPts val="500"/>
              </a:spcAft>
              <a:buBlip>
                <a:blip r:embed="rId2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rozšíření podpory výměny zdrojů tepla</a:t>
            </a:r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32000" indent="-432000">
              <a:lnSpc>
                <a:spcPct val="120000"/>
              </a:lnSpc>
              <a:spcAft>
                <a:spcPts val="500"/>
              </a:spcAft>
              <a:buBlip>
                <a:blip r:embed="rId2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zjednodušení a rozšíření podpory FVE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(propojení s elektromobilitou)</a:t>
            </a:r>
          </a:p>
          <a:p>
            <a:pPr marL="432000" indent="-432000">
              <a:lnSpc>
                <a:spcPct val="120000"/>
              </a:lnSpc>
              <a:spcAft>
                <a:spcPts val="500"/>
              </a:spcAft>
              <a:buBlip>
                <a:blip r:embed="rId2"/>
              </a:buBlip>
            </a:pP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dotovány i </a:t>
            </a: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trvale obývané rekreační objekty</a:t>
            </a:r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32000" indent="-432000">
              <a:lnSpc>
                <a:spcPct val="120000"/>
              </a:lnSpc>
              <a:spcAft>
                <a:spcPts val="500"/>
              </a:spcAft>
              <a:buBlip>
                <a:blip r:embed="rId2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navýšení jednotkových dotací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(růst cen na trhu)</a:t>
            </a:r>
          </a:p>
          <a:p>
            <a:pPr marL="432000" indent="-432000">
              <a:lnSpc>
                <a:spcPct val="120000"/>
              </a:lnSpc>
              <a:spcAft>
                <a:spcPts val="500"/>
              </a:spcAft>
              <a:buBlip>
                <a:blip r:embed="rId2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výhodné bonusy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při kombinaci opatření, strukturálně postižené regiony, </a:t>
            </a:r>
            <a:r>
              <a:rPr lang="cs-CZ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envi</a:t>
            </a:r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32000" indent="-432000">
              <a:lnSpc>
                <a:spcPct val="120000"/>
              </a:lnSpc>
              <a:spcAft>
                <a:spcPts val="500"/>
              </a:spcAft>
              <a:buBlip>
                <a:blip r:embed="rId2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plná elektronizace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elektronické podání žádosti včetně dokumentů, online komunikace (už žádné papírování)</a:t>
            </a:r>
          </a:p>
        </p:txBody>
      </p:sp>
    </p:spTree>
    <p:extLst>
      <p:ext uri="{BB962C8B-B14F-4D97-AF65-F5344CB8AC3E}">
        <p14:creationId xmlns:p14="http://schemas.microsoft.com/office/powerpoint/2010/main" val="1091490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CFFDF-D505-4A93-8E05-26AF99D2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Podporovaná opatření</a:t>
            </a:r>
            <a:r>
              <a:rPr lang="cs-CZ" sz="4400" b="1" dirty="0">
                <a:solidFill>
                  <a:srgbClr val="003AA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cs-CZ" sz="4400" b="1" dirty="0">
                <a:solidFill>
                  <a:srgbClr val="003AA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FD36C67-AF62-40FF-87EC-AEF59123DB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4057392"/>
              </p:ext>
            </p:extLst>
          </p:nvPr>
        </p:nvGraphicFramePr>
        <p:xfrm>
          <a:off x="1592542" y="1291180"/>
          <a:ext cx="9006916" cy="453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3600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96FF5-BEB5-46EF-A14C-3AA97AE2D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578808-1652-4CD4-B402-852A82796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Obsah obrázku obloha, exteriér, tráva, budova&#10;&#10;Popis byl vytvořen automaticky">
            <a:extLst>
              <a:ext uri="{FF2B5EF4-FFF2-40B4-BE49-F238E27FC236}">
                <a16:creationId xmlns:a16="http://schemas.microsoft.com/office/drawing/2014/main" id="{83130E2F-F593-4DA4-B5D5-4A0D9D0C4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56507" y="-1013692"/>
            <a:ext cx="14159508" cy="10469707"/>
          </a:xfrm>
          <a:prstGeom prst="rect">
            <a:avLst/>
          </a:prstGeom>
        </p:spPr>
      </p:pic>
      <p:sp>
        <p:nvSpPr>
          <p:cNvPr id="9" name="Obdélník: se zakulacenými rohy 4">
            <a:extLst>
              <a:ext uri="{FF2B5EF4-FFF2-40B4-BE49-F238E27FC236}">
                <a16:creationId xmlns:a16="http://schemas.microsoft.com/office/drawing/2014/main" id="{4ADD5AD5-829A-4F5D-93D0-75EF595FFE46}"/>
              </a:ext>
            </a:extLst>
          </p:cNvPr>
          <p:cNvSpPr/>
          <p:nvPr/>
        </p:nvSpPr>
        <p:spPr>
          <a:xfrm>
            <a:off x="3726489" y="4327007"/>
            <a:ext cx="4739021" cy="776713"/>
          </a:xfrm>
          <a:prstGeom prst="roundRect">
            <a:avLst>
              <a:gd name="adj" fmla="val 11503"/>
            </a:avLst>
          </a:prstGeom>
          <a:solidFill>
            <a:srgbClr val="003AA9">
              <a:alpha val="5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0000" tIns="180000" rIns="180000" bIns="180000" anchor="ctr" anchorCtr="0">
            <a:noAutofit/>
          </a:bodyPr>
          <a:lstStyle/>
          <a:p>
            <a:pPr lvl="0" algn="ctr" defTabSz="2133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pokračování NZÚ</a:t>
            </a:r>
            <a:endParaRPr lang="cs-CZ" sz="3600" b="1" kern="1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Obdélník: se zakulacenými rohy 4">
            <a:extLst>
              <a:ext uri="{FF2B5EF4-FFF2-40B4-BE49-F238E27FC236}">
                <a16:creationId xmlns:a16="http://schemas.microsoft.com/office/drawing/2014/main" id="{A0559F06-183F-4725-A267-194B70DA6090}"/>
              </a:ext>
            </a:extLst>
          </p:cNvPr>
          <p:cNvSpPr/>
          <p:nvPr/>
        </p:nvSpPr>
        <p:spPr>
          <a:xfrm>
            <a:off x="2485891" y="5226032"/>
            <a:ext cx="7220215" cy="1361346"/>
          </a:xfrm>
          <a:prstGeom prst="roundRect">
            <a:avLst>
              <a:gd name="adj" fmla="val 11503"/>
            </a:avLst>
          </a:prstGeom>
          <a:solidFill>
            <a:srgbClr val="003AA9">
              <a:alpha val="5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0000" tIns="180000" rIns="180000" bIns="180000" anchor="ctr" anchorCtr="0">
            <a:noAutofit/>
          </a:bodyPr>
          <a:lstStyle/>
          <a:p>
            <a:pPr lvl="0" algn="ctr" defTabSz="2133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6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BYTOVÉ DOMY</a:t>
            </a:r>
            <a:endParaRPr lang="cs-CZ" sz="6000" b="1" kern="1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03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96FF5-BEB5-46EF-A14C-3AA97AE2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26" y="1020146"/>
            <a:ext cx="10517384" cy="633210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Výše </a:t>
            </a:r>
            <a:r>
              <a:rPr lang="cs-CZ" sz="4000" b="1" dirty="0" smtClean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podpory pro oblast A - zateplení</a:t>
            </a:r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>
              <a:solidFill>
                <a:srgbClr val="003399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77860EB-77D2-445D-96E2-20C186949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814910"/>
              </p:ext>
            </p:extLst>
          </p:nvPr>
        </p:nvGraphicFramePr>
        <p:xfrm>
          <a:off x="2423592" y="1742444"/>
          <a:ext cx="7887092" cy="2680057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672443">
                  <a:extLst>
                    <a:ext uri="{9D8B030D-6E8A-4147-A177-3AD203B41FA5}">
                      <a16:colId xmlns:a16="http://schemas.microsoft.com/office/drawing/2014/main" val="645587092"/>
                    </a:ext>
                  </a:extLst>
                </a:gridCol>
                <a:gridCol w="1404883">
                  <a:extLst>
                    <a:ext uri="{9D8B030D-6E8A-4147-A177-3AD203B41FA5}">
                      <a16:colId xmlns:a16="http://schemas.microsoft.com/office/drawing/2014/main" val="2289763364"/>
                    </a:ext>
                  </a:extLst>
                </a:gridCol>
                <a:gridCol w="1404883">
                  <a:extLst>
                    <a:ext uri="{9D8B030D-6E8A-4147-A177-3AD203B41FA5}">
                      <a16:colId xmlns:a16="http://schemas.microsoft.com/office/drawing/2014/main" val="471518825"/>
                    </a:ext>
                  </a:extLst>
                </a:gridCol>
                <a:gridCol w="1404883">
                  <a:extLst>
                    <a:ext uri="{9D8B030D-6E8A-4147-A177-3AD203B41FA5}">
                      <a16:colId xmlns:a16="http://schemas.microsoft.com/office/drawing/2014/main" val="1380947848"/>
                    </a:ext>
                  </a:extLst>
                </a:gridCol>
              </a:tblGrid>
              <a:tr h="28946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 konstrukce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3AA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Dotace </a:t>
                      </a:r>
                      <a:r>
                        <a:rPr kumimoji="0" lang="cs-CZ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(Kč/m</a:t>
                      </a:r>
                      <a:r>
                        <a:rPr kumimoji="0" lang="cs-CZ" sz="1600" b="1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r>
                        <a:rPr kumimoji="0" lang="cs-CZ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3AA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53151"/>
                  </a:ext>
                </a:extLst>
              </a:tr>
              <a:tr h="28946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Dílčí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Základ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Komplex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3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01968"/>
                  </a:ext>
                </a:extLst>
              </a:tr>
              <a:tr h="8683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Obvodové stěny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Střešní konstrukce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Ostatní konstrukce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700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900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1 150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498832"/>
                  </a:ext>
                </a:extLst>
              </a:tr>
              <a:tr h="289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Výplně stavebních otvorů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2 200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3 000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3 800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86628"/>
                  </a:ext>
                </a:extLst>
              </a:tr>
              <a:tr h="289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Konstrukce k zemině</a:t>
                      </a: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800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1 050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1 300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387301"/>
                  </a:ext>
                </a:extLst>
              </a:tr>
              <a:tr h="3643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Statické zajištění a příprava podkladu</a:t>
                      </a:r>
                    </a:p>
                  </a:txBody>
                  <a:tcPr marL="68580" marR="6858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881255"/>
                  </a:ext>
                </a:extLst>
              </a:tr>
              <a:tr h="289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Eliminace TM u balkonů a lodžií</a:t>
                      </a: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3 500</a:t>
                      </a: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3 500</a:t>
                      </a: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3 500</a:t>
                      </a:r>
                    </a:p>
                  </a:txBody>
                  <a:tcPr marL="68580" marR="6858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982812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9F9C5957-3641-4D9C-B97B-E392B09240EA}"/>
              </a:ext>
            </a:extLst>
          </p:cNvPr>
          <p:cNvSpPr txBox="1"/>
          <p:nvPr/>
        </p:nvSpPr>
        <p:spPr>
          <a:xfrm>
            <a:off x="760188" y="4527636"/>
            <a:ext cx="109524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32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Výše podpory </a:t>
            </a:r>
            <a:r>
              <a:rPr lang="cs-CZ" sz="3200" b="1" dirty="0" smtClean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 oblast B – výstavba nebo nákup </a:t>
            </a:r>
            <a:r>
              <a:rPr lang="cs-CZ" sz="3200" b="1" dirty="0" err="1" smtClean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b.j</a:t>
            </a:r>
            <a:r>
              <a:rPr lang="cs-CZ" sz="3200" b="1" dirty="0" smtClean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cs-CZ" sz="3200" b="1" dirty="0">
              <a:solidFill>
                <a:srgbClr val="00339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988FDE9-B17B-4B3D-88ED-0F91FFFD2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345339"/>
              </p:ext>
            </p:extLst>
          </p:nvPr>
        </p:nvGraphicFramePr>
        <p:xfrm>
          <a:off x="2423592" y="5124911"/>
          <a:ext cx="7887092" cy="113722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145287">
                  <a:extLst>
                    <a:ext uri="{9D8B030D-6E8A-4147-A177-3AD203B41FA5}">
                      <a16:colId xmlns:a16="http://schemas.microsoft.com/office/drawing/2014/main" val="2588875596"/>
                    </a:ext>
                  </a:extLst>
                </a:gridCol>
                <a:gridCol w="3523959">
                  <a:extLst>
                    <a:ext uri="{9D8B030D-6E8A-4147-A177-3AD203B41FA5}">
                      <a16:colId xmlns:a16="http://schemas.microsoft.com/office/drawing/2014/main" val="1884141218"/>
                    </a:ext>
                  </a:extLst>
                </a:gridCol>
                <a:gridCol w="1409585">
                  <a:extLst>
                    <a:ext uri="{9D8B030D-6E8A-4147-A177-3AD203B41FA5}">
                      <a16:colId xmlns:a16="http://schemas.microsoft.com/office/drawing/2014/main" val="2873769605"/>
                    </a:ext>
                  </a:extLst>
                </a:gridCol>
                <a:gridCol w="1808261">
                  <a:extLst>
                    <a:ext uri="{9D8B030D-6E8A-4147-A177-3AD203B41FA5}">
                      <a16:colId xmlns:a16="http://schemas.microsoft.com/office/drawing/2014/main" val="1824100701"/>
                    </a:ext>
                  </a:extLst>
                </a:gridCol>
              </a:tblGrid>
              <a:tr h="449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Podoblast podpory</a:t>
                      </a:r>
                      <a:endParaRPr lang="cs-CZ" sz="1600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Popis</a:t>
                      </a:r>
                      <a:endParaRPr lang="cs-CZ" sz="1600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Podoblast podpory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</a:rPr>
                        <a:t>Výše podpory</a:t>
                      </a:r>
                    </a:p>
                    <a:p>
                      <a:pPr algn="ctr"/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(Kč/</a:t>
                      </a:r>
                      <a:r>
                        <a:rPr lang="cs-CZ" sz="1600" b="1" dirty="0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b.j</a:t>
                      </a: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824406"/>
                  </a:ext>
                </a:extLst>
              </a:tr>
              <a:tr h="385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B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Dům s velmi nízkou energetickou náročností s důrazem na použití OZE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Pasiv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150 000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363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233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7464152" y="1556792"/>
            <a:ext cx="4392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výzva NZÚ pro BD</a:t>
            </a:r>
          </a:p>
          <a:p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SVJ </a:t>
            </a:r>
            <a:r>
              <a:rPr lang="cs-CZ" sz="18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Podvinný</a:t>
            </a:r>
            <a:r>
              <a:rPr lang="cs-CZ" sz="18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Mlýn </a:t>
            </a:r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2126, Praha - Libeň</a:t>
            </a:r>
          </a:p>
          <a:p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podoblast A.0+A.3, podáno v roce 2018</a:t>
            </a:r>
          </a:p>
          <a:p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zateplení fasády, projekt</a:t>
            </a:r>
          </a:p>
          <a:p>
            <a:endParaRPr lang="cs-CZ" sz="18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vyplacená dotace:</a:t>
            </a:r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zateplení 	721.669,-Kč</a:t>
            </a: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projekt	  	  40.000,-Kč</a:t>
            </a:r>
          </a:p>
          <a:p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srovnání s NZU2021+:</a:t>
            </a:r>
          </a:p>
          <a:p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podoblast dílčí</a:t>
            </a:r>
          </a:p>
          <a:p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zateplení až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1.510.470,-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Kč</a:t>
            </a:r>
          </a:p>
          <a:p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projekt až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 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50.000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,-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Kč</a:t>
            </a:r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196752"/>
            <a:ext cx="6768752" cy="52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85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12776"/>
            <a:ext cx="7128792" cy="47525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64152" y="1556792"/>
            <a:ext cx="4392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výzva NZÚ pro BD</a:t>
            </a:r>
          </a:p>
          <a:p>
            <a:r>
              <a:rPr lang="it-IT" sz="18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SVJ Hogerova 814, 815 Praha 5</a:t>
            </a:r>
          </a:p>
          <a:p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podoblast A.1+A.3, podáno v roce 2019</a:t>
            </a:r>
          </a:p>
          <a:p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zateplení fasády a střechy, projekt</a:t>
            </a:r>
          </a:p>
          <a:p>
            <a:endParaRPr lang="cs-CZ" sz="18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vyplacená dotace:</a:t>
            </a:r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zateplení 	728.400,-Kč</a:t>
            </a: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projekt	  	  40.000,-Kč</a:t>
            </a:r>
          </a:p>
          <a:p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srovnání s NZU2021+:</a:t>
            </a:r>
          </a:p>
          <a:p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podoblast dílčí</a:t>
            </a:r>
          </a:p>
          <a:p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zateplení až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1.482.290,-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Kč</a:t>
            </a:r>
          </a:p>
          <a:p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projekt až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 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50.000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,-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Kč</a:t>
            </a:r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97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87678"/>
            <a:ext cx="7208427" cy="480561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64152" y="1556792"/>
            <a:ext cx="43924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výzva NZÚ pro novostavby BD</a:t>
            </a:r>
          </a:p>
          <a:p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nový bytový dům v Čáslavi. čp. 2065</a:t>
            </a:r>
          </a:p>
          <a:p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podoblast B.1+B.2, podáno v roce 2017</a:t>
            </a:r>
          </a:p>
          <a:p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BD s 19-ti bytovými jednotkami</a:t>
            </a:r>
          </a:p>
          <a:p>
            <a:endParaRPr lang="cs-CZ" sz="18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vyplacená dotace:</a:t>
            </a:r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dům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1.567.800,-Kč</a:t>
            </a: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projekt	  	     70.000,-Kč</a:t>
            </a:r>
          </a:p>
          <a:p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srovnání s NZU2021+:</a:t>
            </a:r>
          </a:p>
          <a:p>
            <a:r>
              <a:rPr lang="cs-CZ" sz="18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podoblast B</a:t>
            </a:r>
          </a:p>
          <a:p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dům až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2.850.000,-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Kč</a:t>
            </a:r>
          </a:p>
          <a:p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na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projekt až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 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70.000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,-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Kč</a:t>
            </a:r>
          </a:p>
          <a:p>
            <a:r>
              <a:rPr lang="cs-CZ" sz="16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 možnost kombinace s dalšími opatřeními</a:t>
            </a:r>
            <a:endParaRPr lang="cs-CZ" sz="16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5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96FF5-BEB5-46EF-A14C-3AA97AE2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274429"/>
            <a:ext cx="10517384" cy="498387"/>
          </a:xfrm>
        </p:spPr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Výměna zdrojů na vytápění</a:t>
            </a:r>
            <a:b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578808-1652-4CD4-B402-852A82796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1989460"/>
            <a:ext cx="10518775" cy="1439540"/>
          </a:xfrm>
        </p:spPr>
        <p:txBody>
          <a:bodyPr>
            <a:normAutofit fontScale="70000" lnSpcReduction="20000"/>
          </a:bodyPr>
          <a:lstStyle/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sjednocení podmínek s RD</a:t>
            </a:r>
          </a:p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jednotková dotace vztažena k počtu bytových jednotek</a:t>
            </a:r>
            <a:endParaRPr lang="cs-CZ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nově TČ vzduch-vzduch</a:t>
            </a:r>
            <a:r>
              <a:rPr lang="cs-CZ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(pokud jako hlavní zdroj)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0B56A0C-231D-49CF-B42E-DCCBFD79A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15287"/>
              </p:ext>
            </p:extLst>
          </p:nvPr>
        </p:nvGraphicFramePr>
        <p:xfrm>
          <a:off x="983433" y="3429001"/>
          <a:ext cx="10518774" cy="3168350"/>
        </p:xfrm>
        <a:graphic>
          <a:graphicData uri="http://schemas.openxmlformats.org/drawingml/2006/table">
            <a:tbl>
              <a:tblPr firstRow="1" bandRow="1"/>
              <a:tblGrid>
                <a:gridCol w="8749802">
                  <a:extLst>
                    <a:ext uri="{9D8B030D-6E8A-4147-A177-3AD203B41FA5}">
                      <a16:colId xmlns:a16="http://schemas.microsoft.com/office/drawing/2014/main" val="2830796965"/>
                    </a:ext>
                  </a:extLst>
                </a:gridCol>
                <a:gridCol w="1768972">
                  <a:extLst>
                    <a:ext uri="{9D8B030D-6E8A-4147-A177-3AD203B41FA5}">
                      <a16:colId xmlns:a16="http://schemas.microsoft.com/office/drawing/2014/main" val="1710790407"/>
                    </a:ext>
                  </a:extLst>
                </a:gridCol>
              </a:tblGrid>
              <a:tr h="597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Typ zdroje tepla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Max. </a:t>
                      </a:r>
                      <a:r>
                        <a:rPr lang="cs-CZ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dotace</a:t>
                      </a:r>
                      <a:r>
                        <a:rPr lang="cs-CZ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/>
                      </a:r>
                      <a:br>
                        <a:rPr lang="cs-CZ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cs-CZ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(Kč / </a:t>
                      </a:r>
                      <a:r>
                        <a:rPr lang="cs-CZ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b.j</a:t>
                      </a:r>
                      <a:r>
                        <a:rPr lang="cs-CZ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79314"/>
                  </a:ext>
                </a:extLst>
              </a:tr>
              <a:tr h="346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Plynový kondenzační kotel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944119"/>
                  </a:ext>
                </a:extLst>
              </a:tr>
              <a:tr h="353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Kotel na biomasu vč. akumulační nádrže nebo kotel</a:t>
                      </a:r>
                      <a:r>
                        <a:rPr lang="cs-CZ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 biomasu se samočinnou dodávkou paliva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300358"/>
                  </a:ext>
                </a:extLst>
              </a:tr>
              <a:tr h="334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Kotel na biomasu se samočinnou dodávkou paliva a</a:t>
                      </a:r>
                      <a:r>
                        <a:rPr lang="cs-CZ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celosezónním zásobníkem pelet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828177"/>
                  </a:ext>
                </a:extLst>
              </a:tr>
              <a:tr h="3108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Tepelné čerpadlo pro teplovodní systém vytápění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886875"/>
                  </a:ext>
                </a:extLst>
              </a:tr>
              <a:tr h="3108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Tepelné čerpadlo vzduch-vzduch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921694"/>
                  </a:ext>
                </a:extLst>
              </a:tr>
              <a:tr h="3046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Napojení na soustavu zásobování teplem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598681"/>
                  </a:ext>
                </a:extLst>
              </a:tr>
              <a:tr h="3046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Kombinovaná výroba elektřiny a tepla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  <a:ea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544889"/>
                  </a:ext>
                </a:extLst>
              </a:tr>
              <a:tr h="30463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Lokální zdroj na biomasu se samočinnou dodávkou paliva s teplovodním výměníkem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85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092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96FF5-BEB5-46EF-A14C-3AA97AE2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056047"/>
            <a:ext cx="10517384" cy="786419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Fotovoltaické systémy</a:t>
            </a:r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578808-1652-4CD4-B402-852A82796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7825" y="1761220"/>
            <a:ext cx="10518775" cy="1079500"/>
          </a:xfrm>
        </p:spPr>
        <p:txBody>
          <a:bodyPr>
            <a:normAutofit fontScale="70000" lnSpcReduction="20000"/>
          </a:bodyPr>
          <a:lstStyle/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možnost nastavení na míru podle potřeby</a:t>
            </a:r>
          </a:p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bez požadavku na </a:t>
            </a:r>
            <a:r>
              <a:rPr lang="cs-CZ" sz="3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vl</a:t>
            </a:r>
            <a:r>
              <a:rPr lang="cs-CZ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spotřebu = bez bariér pro komunitní energetiku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F339BBC-CCF3-493E-B76F-2EB3E7805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252600"/>
              </p:ext>
            </p:extLst>
          </p:nvPr>
        </p:nvGraphicFramePr>
        <p:xfrm>
          <a:off x="1415480" y="2852936"/>
          <a:ext cx="8640960" cy="1454242"/>
        </p:xfrm>
        <a:graphic>
          <a:graphicData uri="http://schemas.openxmlformats.org/drawingml/2006/table">
            <a:tbl>
              <a:tblPr firstRow="1" bandRow="1"/>
              <a:tblGrid>
                <a:gridCol w="6192688">
                  <a:extLst>
                    <a:ext uri="{9D8B030D-6E8A-4147-A177-3AD203B41FA5}">
                      <a16:colId xmlns:a16="http://schemas.microsoft.com/office/drawing/2014/main" val="3409118848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503848085"/>
                    </a:ext>
                  </a:extLst>
                </a:gridCol>
              </a:tblGrid>
              <a:tr h="5683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Instalované části systému FVE - BD</a:t>
                      </a:r>
                      <a:endParaRPr lang="cs-CZ" sz="18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Výše podpory (Kč)</a:t>
                      </a:r>
                      <a:endParaRPr lang="cs-CZ" sz="18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392274"/>
                  </a:ext>
                </a:extLst>
              </a:tr>
              <a:tr h="2953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Za každý 1 </a:t>
                      </a:r>
                      <a:r>
                        <a:rPr lang="cs-CZ" sz="1600" dirty="0" err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kWp</a:t>
                      </a: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instalovaného výkonu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15 000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248834"/>
                  </a:ext>
                </a:extLst>
              </a:tr>
              <a:tr h="2953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Za každý 1 kWh el. akumulačního systému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10 000</a:t>
                      </a:r>
                      <a:endParaRPr lang="cs-CZ" sz="16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252581"/>
                  </a:ext>
                </a:extLst>
              </a:tr>
              <a:tr h="2953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 každou připojenou bytovou jednotku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071630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FCA3A930-7CC2-4033-9FD0-C4E099D09102}"/>
              </a:ext>
            </a:extLst>
          </p:cNvPr>
          <p:cNvSpPr txBox="1"/>
          <p:nvPr/>
        </p:nvSpPr>
        <p:spPr>
          <a:xfrm>
            <a:off x="701180" y="4307177"/>
            <a:ext cx="610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36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Ohřev teplé vody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79F9E58-BF74-4232-90CA-E725FADCC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721266"/>
              </p:ext>
            </p:extLst>
          </p:nvPr>
        </p:nvGraphicFramePr>
        <p:xfrm>
          <a:off x="1415480" y="4965712"/>
          <a:ext cx="8640960" cy="1514032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6264696">
                  <a:extLst>
                    <a:ext uri="{9D8B030D-6E8A-4147-A177-3AD203B41FA5}">
                      <a16:colId xmlns:a16="http://schemas.microsoft.com/office/drawing/2014/main" val="2873769605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824100701"/>
                    </a:ext>
                  </a:extLst>
                </a:gridCol>
              </a:tblGrid>
              <a:tr h="282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Podoblast podpory</a:t>
                      </a:r>
                      <a:endParaRPr lang="cs-CZ" sz="18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Výše podpory</a:t>
                      </a:r>
                    </a:p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(Kč/kW)</a:t>
                      </a:r>
                      <a:endParaRPr lang="cs-CZ" sz="18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3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824406"/>
                  </a:ext>
                </a:extLst>
              </a:tr>
              <a:tr h="1943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 i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Solární termický ohřev teplé vody</a:t>
                      </a: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13</a:t>
                      </a:r>
                      <a:r>
                        <a:rPr lang="cs-CZ" sz="1600" b="1" baseline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000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363145"/>
                  </a:ext>
                </a:extLst>
              </a:tr>
              <a:tr h="2872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 i="0" dirty="0" err="1"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Fotovoltaický</a:t>
                      </a:r>
                      <a:r>
                        <a:rPr lang="cs-CZ" sz="1600" b="0" i="0" baseline="0" dirty="0"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ohřev teplé vody</a:t>
                      </a:r>
                      <a:endParaRPr lang="cs-CZ" sz="16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13</a:t>
                      </a:r>
                      <a:r>
                        <a:rPr lang="cs-CZ" sz="1600" b="1" baseline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000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183818"/>
                  </a:ext>
                </a:extLst>
              </a:tr>
              <a:tr h="1943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 i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Tepelné</a:t>
                      </a:r>
                      <a:r>
                        <a:rPr lang="cs-CZ" sz="1600" b="0" i="0" baseline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čerpadlo pro ohřev teplé vody</a:t>
                      </a:r>
                      <a:endParaRPr lang="cs-CZ" sz="1600" b="0" i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20 000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64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417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>
            <a:extLst>
              <a:ext uri="{FF2B5EF4-FFF2-40B4-BE49-F238E27FC236}">
                <a16:creationId xmlns:a16="http://schemas.microsoft.com/office/drawing/2014/main" id="{B933187E-B8E0-45EA-BAB7-8A344C04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51"/>
            <a:ext cx="12192000" cy="238902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3CF71DB-4EB3-49E9-849B-8C40A2007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69356" cy="16470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1A8AB3-3F4C-4D1B-9E79-2BACEC33F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116"/>
            <a:ext cx="2969356" cy="16470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E7B2E3-6E05-45AB-BCB9-F521544B2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" y="3471873"/>
            <a:ext cx="2969356" cy="164706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0578518-DAE1-471A-BE24-8674E97DE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" y="5210934"/>
            <a:ext cx="2969356" cy="164706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8BBEC41-CEFB-4407-B399-AD3BC63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06" y="-6251"/>
            <a:ext cx="2969356" cy="164706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3D9ACA9-5CCD-4FE5-900F-91A60F5939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06" y="1732811"/>
            <a:ext cx="2969356" cy="164706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11F5B93-8AE0-4AF6-96F9-FF4523390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06" y="3471873"/>
            <a:ext cx="2969356" cy="164706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5B8E08F-0CFA-4C19-8F1E-B89EA2619F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06" y="5210935"/>
            <a:ext cx="2969356" cy="164706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D062801-F817-4EF7-887A-46D0C472D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44" y="4246"/>
            <a:ext cx="2969356" cy="164706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3D2EB8C-3CA2-4B98-83AE-8926D9E88E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48" y="3462715"/>
            <a:ext cx="2969356" cy="16470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A66D6D0-4357-431F-BD82-57313416AB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48" y="5208421"/>
            <a:ext cx="2969356" cy="164706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ECE61E29-E648-48FB-BD57-F8D9BB2AF9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44" y="5210935"/>
            <a:ext cx="2969356" cy="1647065"/>
          </a:xfrm>
          <a:prstGeom prst="rect">
            <a:avLst/>
          </a:prstGeom>
        </p:spPr>
      </p:pic>
      <p:pic>
        <p:nvPicPr>
          <p:cNvPr id="21" name="Obrázek 20" descr="Obsah obrázku text, tráva, exteriér, budova&#10;&#10;Popis byl vytvořen automaticky">
            <a:extLst>
              <a:ext uri="{FF2B5EF4-FFF2-40B4-BE49-F238E27FC236}">
                <a16:creationId xmlns:a16="http://schemas.microsoft.com/office/drawing/2014/main" id="{505C9D36-E821-4A71-8FA2-A474C543DC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38" y="2514"/>
            <a:ext cx="2962275" cy="1638300"/>
          </a:xfrm>
          <a:prstGeom prst="rect">
            <a:avLst/>
          </a:prstGeom>
        </p:spPr>
      </p:pic>
      <p:pic>
        <p:nvPicPr>
          <p:cNvPr id="23" name="Obrázek 22" descr="Obsah obrázku text, budova, exteriér, obytný dům&#10;&#10;Popis byl vytvořen automaticky">
            <a:extLst>
              <a:ext uri="{FF2B5EF4-FFF2-40B4-BE49-F238E27FC236}">
                <a16:creationId xmlns:a16="http://schemas.microsoft.com/office/drawing/2014/main" id="{6D071307-0A00-4500-8BEF-B75D3016AB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91" y="3469744"/>
            <a:ext cx="2971800" cy="1647825"/>
          </a:xfrm>
          <a:prstGeom prst="rect">
            <a:avLst/>
          </a:prstGeom>
        </p:spPr>
      </p:pic>
      <p:pic>
        <p:nvPicPr>
          <p:cNvPr id="25" name="Obrázek 24" descr="Obsah obrázku text, exteriér, budova, podepsat&#10;&#10;Popis byl vytvořen automaticky">
            <a:extLst>
              <a:ext uri="{FF2B5EF4-FFF2-40B4-BE49-F238E27FC236}">
                <a16:creationId xmlns:a16="http://schemas.microsoft.com/office/drawing/2014/main" id="{100D30AD-5197-4923-8969-6576D17532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75" y="1717735"/>
            <a:ext cx="2971800" cy="1647825"/>
          </a:xfrm>
          <a:prstGeom prst="rect">
            <a:avLst/>
          </a:prstGeom>
        </p:spPr>
      </p:pic>
      <p:pic>
        <p:nvPicPr>
          <p:cNvPr id="27" name="Obrázek 26" descr="Obsah obrázku text, budova, exteriér, dům&#10;&#10;Popis byl vytvořen automaticky">
            <a:extLst>
              <a:ext uri="{FF2B5EF4-FFF2-40B4-BE49-F238E27FC236}">
                <a16:creationId xmlns:a16="http://schemas.microsoft.com/office/drawing/2014/main" id="{54419B0D-FEE7-4538-9C70-98613832E1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1732051"/>
            <a:ext cx="29718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8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96FF5-BEB5-46EF-A14C-3AA97AE2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631" y="1056134"/>
            <a:ext cx="10517384" cy="786419"/>
          </a:xfrm>
        </p:spPr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Adaptační a </a:t>
            </a:r>
            <a:r>
              <a:rPr lang="cs-CZ" sz="4400" b="1" dirty="0" err="1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mitigační</a:t>
            </a:r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opatření</a:t>
            </a:r>
            <a:b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578808-1652-4CD4-B402-852A82796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6862" y="1892162"/>
            <a:ext cx="10518775" cy="1367532"/>
          </a:xfrm>
        </p:spPr>
        <p:txBody>
          <a:bodyPr>
            <a:normAutofit lnSpcReduction="10000"/>
          </a:bodyPr>
          <a:lstStyle/>
          <a:p>
            <a:pPr marL="432000" indent="-432000">
              <a:spcAft>
                <a:spcPts val="300"/>
              </a:spcAft>
              <a:buBlip>
                <a:blip r:embed="rId2"/>
              </a:buBlip>
            </a:pP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doplněno zohlednění počtu bytových jednotek</a:t>
            </a:r>
          </a:p>
          <a:p>
            <a:pPr marL="432000" indent="-432000">
              <a:spcAft>
                <a:spcPts val="300"/>
              </a:spcAft>
              <a:buBlip>
                <a:blip r:embed="rId2"/>
              </a:buBlip>
            </a:pP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možno žádat samostatně nebo v rámci komplexního projektu 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cs-CZ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	(systém pouze na zálivku nelze podpořit u novostaveb)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773C54-60EC-4A1A-9707-7B48EF001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3550" y="1182012"/>
            <a:ext cx="1957732" cy="114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60D0F2FE-A6CD-4978-B652-57B2359DC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11142"/>
              </p:ext>
            </p:extLst>
          </p:nvPr>
        </p:nvGraphicFramePr>
        <p:xfrm>
          <a:off x="802631" y="3259694"/>
          <a:ext cx="10734106" cy="3100129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6125592">
                  <a:extLst>
                    <a:ext uri="{9D8B030D-6E8A-4147-A177-3AD203B41FA5}">
                      <a16:colId xmlns:a16="http://schemas.microsoft.com/office/drawing/2014/main" val="128147582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67317149"/>
                    </a:ext>
                  </a:extLst>
                </a:gridCol>
                <a:gridCol w="2952330">
                  <a:extLst>
                    <a:ext uri="{9D8B030D-6E8A-4147-A177-3AD203B41FA5}">
                      <a16:colId xmlns:a16="http://schemas.microsoft.com/office/drawing/2014/main" val="3293256185"/>
                    </a:ext>
                  </a:extLst>
                </a:gridCol>
              </a:tblGrid>
              <a:tr h="471229"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Opatření</a:t>
                      </a:r>
                      <a:endParaRPr lang="cs-CZ" sz="15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Oblast</a:t>
                      </a:r>
                      <a:endParaRPr lang="cs-CZ" sz="15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Podpora</a:t>
                      </a:r>
                      <a:endParaRPr lang="cs-CZ" sz="15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3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013811"/>
                  </a:ext>
                </a:extLst>
              </a:tr>
              <a:tr h="5225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Systém pro využití akumulované dešťové vody pro zálivku zahrady</a:t>
                      </a:r>
                      <a:endParaRPr lang="cs-CZ" sz="1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DEŠŤOVKA</a:t>
                      </a:r>
                      <a:endParaRPr lang="cs-CZ" sz="1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30 000 +</a:t>
                      </a:r>
                      <a:b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3 500 * x</a:t>
                      </a:r>
                      <a:endParaRPr lang="cs-CZ" sz="15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591879"/>
                  </a:ext>
                </a:extLst>
              </a:tr>
              <a:tr h="7838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Systém pro využití akumulované dešťové vody jako vody užitkové a případně také pro zálivku.</a:t>
                      </a:r>
                      <a:endParaRPr lang="cs-CZ" sz="1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DEŠŤOVKA+</a:t>
                      </a:r>
                      <a:endParaRPr lang="cs-CZ" sz="1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50 000 +</a:t>
                      </a:r>
                      <a:b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3 500 * x +</a:t>
                      </a:r>
                      <a:b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3 500 * </a:t>
                      </a:r>
                      <a:r>
                        <a:rPr lang="cs-CZ" sz="15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pbj</a:t>
                      </a:r>
                      <a:endParaRPr lang="cs-CZ" sz="15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47610"/>
                  </a:ext>
                </a:extLst>
              </a:tr>
              <a:tr h="5225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Systém pro využití vyčištěné odpadní  vody jako vody užitkové, případně také pro zálivku zahrady.</a:t>
                      </a:r>
                      <a:endParaRPr lang="cs-CZ" sz="1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ŠEDÁ VODA</a:t>
                      </a:r>
                      <a:endParaRPr lang="cs-CZ" sz="15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70 000 +  </a:t>
                      </a:r>
                      <a:b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3 500 * </a:t>
                      </a:r>
                      <a:r>
                        <a:rPr lang="cs-CZ" sz="15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pbj</a:t>
                      </a:r>
                      <a:endParaRPr lang="cs-CZ" sz="15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394207"/>
                  </a:ext>
                </a:extLst>
              </a:tr>
              <a:tr h="7838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Systém se dvěma akumulačními nádržemi pro využití vyčištěné a dočištěné odpadní vody a pro dešťové vody jako vody užitkové a případně pro zálivku.</a:t>
                      </a:r>
                      <a:endParaRPr lang="cs-CZ" sz="1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ŠEDÁ VODA+</a:t>
                      </a:r>
                      <a:endParaRPr lang="cs-CZ" sz="15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90 000 +</a:t>
                      </a:r>
                      <a:b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3 500 * x +</a:t>
                      </a:r>
                      <a:b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cs-CZ" sz="15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3 500 * </a:t>
                      </a:r>
                      <a:r>
                        <a:rPr lang="cs-CZ" sz="15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pbj</a:t>
                      </a:r>
                      <a:endParaRPr lang="cs-CZ" sz="15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5236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3F6BDA1-EFD6-4368-A113-6B25D252829D}"/>
              </a:ext>
            </a:extLst>
          </p:cNvPr>
          <p:cNvSpPr txBox="1"/>
          <p:nvPr/>
        </p:nvSpPr>
        <p:spPr>
          <a:xfrm>
            <a:off x="4079776" y="6381328"/>
            <a:ext cx="756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x = objem akumulační nádrže v m</a:t>
            </a:r>
            <a:r>
              <a:rPr lang="cs-CZ" sz="16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pbj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= počet napojených bytových jednotek</a:t>
            </a:r>
          </a:p>
        </p:txBody>
      </p:sp>
    </p:spTree>
    <p:extLst>
      <p:ext uri="{BB962C8B-B14F-4D97-AF65-F5344CB8AC3E}">
        <p14:creationId xmlns:p14="http://schemas.microsoft.com/office/powerpoint/2010/main" val="487805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96FF5-BEB5-46EF-A14C-3AA97AE2D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Adaptační a </a:t>
            </a:r>
            <a:r>
              <a:rPr lang="cs-CZ" sz="4400" b="1" dirty="0" err="1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mitigační</a:t>
            </a:r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opatření</a:t>
            </a:r>
            <a:b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>
              <a:solidFill>
                <a:srgbClr val="003399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578808-1652-4CD4-B402-852A82796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2060848"/>
            <a:ext cx="10518775" cy="1368153"/>
          </a:xfrm>
        </p:spPr>
        <p:txBody>
          <a:bodyPr>
            <a:normAutofit fontScale="77500" lnSpcReduction="20000"/>
          </a:bodyPr>
          <a:lstStyle/>
          <a:p>
            <a:pPr marL="432000" indent="-432000">
              <a:lnSpc>
                <a:spcPct val="120000"/>
              </a:lnSpc>
              <a:spcAft>
                <a:spcPts val="300"/>
              </a:spcAft>
              <a:buBlip>
                <a:blip r:embed="rId2"/>
              </a:buBlip>
            </a:pPr>
            <a:r>
              <a:rPr lang="cs-CZ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nově instalace stínicí techniky + výsadba stromů </a:t>
            </a:r>
            <a:r>
              <a:rPr lang="cs-CZ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(podpora jen </a:t>
            </a:r>
            <a:br>
              <a:rPr lang="cs-CZ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cs-CZ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kombinaci)</a:t>
            </a:r>
          </a:p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podpora zelených střech i samostatně</a:t>
            </a:r>
            <a:endParaRPr lang="cs-CZ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B22C0DB-51A3-4D51-BEDE-08954E05B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018008"/>
              </p:ext>
            </p:extLst>
          </p:nvPr>
        </p:nvGraphicFramePr>
        <p:xfrm>
          <a:off x="1415480" y="3573016"/>
          <a:ext cx="9361686" cy="2952326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6912950">
                  <a:extLst>
                    <a:ext uri="{9D8B030D-6E8A-4147-A177-3AD203B41FA5}">
                      <a16:colId xmlns:a16="http://schemas.microsoft.com/office/drawing/2014/main" val="1281475829"/>
                    </a:ext>
                  </a:extLst>
                </a:gridCol>
                <a:gridCol w="2448736">
                  <a:extLst>
                    <a:ext uri="{9D8B030D-6E8A-4147-A177-3AD203B41FA5}">
                      <a16:colId xmlns:a16="http://schemas.microsoft.com/office/drawing/2014/main" val="67317149"/>
                    </a:ext>
                  </a:extLst>
                </a:gridCol>
              </a:tblGrid>
              <a:tr h="581647">
                <a:tc>
                  <a:txBody>
                    <a:bodyPr/>
                    <a:lstStyle/>
                    <a:p>
                      <a:pPr indent="-444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Opatření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Dotace</a:t>
                      </a:r>
                      <a:endParaRPr kumimoji="0" lang="cs-CZ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3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013811"/>
                  </a:ext>
                </a:extLst>
              </a:tr>
              <a:tr h="334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Systém regulovatelné stínicí techniky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1 500 Kč/m</a:t>
                      </a:r>
                      <a:r>
                        <a:rPr lang="cs-CZ" sz="1600" b="1" baseline="30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cs-CZ" sz="16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591879"/>
                  </a:ext>
                </a:extLst>
              </a:tr>
              <a:tr h="334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Extenzivní zelené střechy se sklonem &lt; 12°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700 Kč/m</a:t>
                      </a:r>
                      <a:r>
                        <a:rPr lang="cs-CZ" sz="1600" b="1" baseline="30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cs-CZ" sz="16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394207"/>
                  </a:ext>
                </a:extLst>
              </a:tr>
              <a:tr h="334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Extenzivní zelené střechy se sklonem &gt;= 12°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800 Kč/m</a:t>
                      </a:r>
                      <a:r>
                        <a:rPr lang="cs-CZ" sz="1600" b="1" baseline="30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cs-CZ" sz="16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5236"/>
                  </a:ext>
                </a:extLst>
              </a:tr>
              <a:tr h="334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Intenzivní a </a:t>
                      </a:r>
                      <a:r>
                        <a:rPr lang="cs-CZ" sz="160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polointenzivní</a:t>
                      </a: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zelené střechy se sklonem &lt; 12°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900 Kč/m</a:t>
                      </a:r>
                      <a:r>
                        <a:rPr lang="cs-CZ" sz="1600" b="1" baseline="30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cs-CZ" sz="16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024434"/>
                  </a:ext>
                </a:extLst>
              </a:tr>
              <a:tr h="3341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Intenzivní a </a:t>
                      </a:r>
                      <a:r>
                        <a:rPr lang="cs-CZ" sz="160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polointenzivní</a:t>
                      </a: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zelené střechy se sklonem &gt;= 12°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1 000 Kč/m</a:t>
                      </a:r>
                      <a:r>
                        <a:rPr lang="cs-CZ" sz="1600" b="1" baseline="30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cs-CZ" sz="16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918709"/>
                  </a:ext>
                </a:extLst>
              </a:tr>
              <a:tr h="699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Výsadba listnatého / ovocného stromu, obvod kmínku v metru 10 cm a více (ve vnitrobloku či na veřejném prostranství)</a:t>
                      </a:r>
                      <a:endParaRPr lang="cs-CZ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445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baseline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2 500 Kč/ks</a:t>
                      </a:r>
                      <a:endParaRPr lang="cs-CZ" sz="1600" b="1" baseline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75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111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96FF5-BEB5-46EF-A14C-3AA97AE2D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Další podporované technologie</a:t>
            </a:r>
            <a:b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976B5B6-1394-43EF-B3AC-E23488C86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793398"/>
              </p:ext>
            </p:extLst>
          </p:nvPr>
        </p:nvGraphicFramePr>
        <p:xfrm>
          <a:off x="1073298" y="2492897"/>
          <a:ext cx="10135269" cy="309634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6059004">
                  <a:extLst>
                    <a:ext uri="{9D8B030D-6E8A-4147-A177-3AD203B41FA5}">
                      <a16:colId xmlns:a16="http://schemas.microsoft.com/office/drawing/2014/main" val="1281475829"/>
                    </a:ext>
                  </a:extLst>
                </a:gridCol>
                <a:gridCol w="1621642">
                  <a:extLst>
                    <a:ext uri="{9D8B030D-6E8A-4147-A177-3AD203B41FA5}">
                      <a16:colId xmlns:a16="http://schemas.microsoft.com/office/drawing/2014/main" val="67317149"/>
                    </a:ext>
                  </a:extLst>
                </a:gridCol>
                <a:gridCol w="2454623">
                  <a:extLst>
                    <a:ext uri="{9D8B030D-6E8A-4147-A177-3AD203B41FA5}">
                      <a16:colId xmlns:a16="http://schemas.microsoft.com/office/drawing/2014/main" val="3293256185"/>
                    </a:ext>
                  </a:extLst>
                </a:gridCol>
              </a:tblGrid>
              <a:tr h="535364"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Opatření</a:t>
                      </a:r>
                      <a:endParaRPr lang="cs-CZ" sz="20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Oblast</a:t>
                      </a:r>
                      <a:endParaRPr lang="cs-CZ" sz="20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Podpora</a:t>
                      </a:r>
                      <a:endParaRPr lang="cs-CZ" sz="20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3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534318"/>
                  </a:ext>
                </a:extLst>
              </a:tr>
              <a:tr h="640245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Centrální systém řízeného větrání se ZZT </a:t>
                      </a:r>
                      <a:endParaRPr lang="cs-CZ" sz="2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VZT-C</a:t>
                      </a:r>
                      <a:endParaRPr lang="cs-CZ" sz="2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35 000 / </a:t>
                      </a:r>
                      <a:r>
                        <a:rPr lang="cs-CZ" sz="20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b.j</a:t>
                      </a:r>
                      <a:r>
                        <a:rPr lang="cs-CZ" sz="20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endParaRPr lang="cs-CZ" sz="20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591879"/>
                  </a:ext>
                </a:extLst>
              </a:tr>
              <a:tr h="640245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Decentrální systém řízeného větrání se ZZT</a:t>
                      </a:r>
                      <a:endParaRPr lang="cs-CZ" sz="2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VZT-D</a:t>
                      </a:r>
                      <a:endParaRPr lang="cs-CZ" sz="2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25 000 / </a:t>
                      </a:r>
                      <a:r>
                        <a:rPr lang="cs-CZ" sz="20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b.j</a:t>
                      </a:r>
                      <a:r>
                        <a:rPr lang="cs-CZ" sz="20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endParaRPr lang="cs-CZ" sz="20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47610"/>
                  </a:ext>
                </a:extLst>
              </a:tr>
              <a:tr h="640245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Centrální systém pro využití tepla z odpadní vody</a:t>
                      </a:r>
                      <a:endParaRPr lang="cs-CZ" sz="2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TVHR-C</a:t>
                      </a:r>
                      <a:endParaRPr lang="cs-CZ" sz="20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10 000 / </a:t>
                      </a:r>
                      <a:r>
                        <a:rPr lang="cs-CZ" sz="20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b.j</a:t>
                      </a:r>
                      <a:r>
                        <a:rPr lang="cs-CZ" sz="20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endParaRPr lang="cs-CZ" sz="20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394207"/>
                  </a:ext>
                </a:extLst>
              </a:tr>
              <a:tr h="640245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Technologie pro dobíjení elektromobilu</a:t>
                      </a:r>
                      <a:endParaRPr lang="cs-CZ" sz="2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E-mobilita</a:t>
                      </a:r>
                      <a:endParaRPr lang="cs-CZ" sz="2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45 000 / dobíjecí bod</a:t>
                      </a:r>
                      <a:endParaRPr lang="cs-CZ" sz="20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024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01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96FF5-BEB5-46EF-A14C-3AA97AE2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17" y="1127889"/>
            <a:ext cx="10517384" cy="786419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Podpora na přípravu a realizaci</a:t>
            </a:r>
            <a:br>
              <a:rPr lang="cs-CZ" sz="36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sz="3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578808-1652-4CD4-B402-852A82796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2360" y="1701333"/>
            <a:ext cx="10518775" cy="1079500"/>
          </a:xfrm>
        </p:spPr>
        <p:txBody>
          <a:bodyPr>
            <a:normAutofit/>
          </a:bodyPr>
          <a:lstStyle/>
          <a:p>
            <a:pPr marL="432000" indent="-432000">
              <a:spcBef>
                <a:spcPts val="400"/>
              </a:spcBef>
              <a:spcAft>
                <a:spcPts val="400"/>
              </a:spcAft>
            </a:pPr>
            <a:r>
              <a:rPr lang="cs-CZ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projektová příprava, energetické hodnocení, odborný technický dozor, měření průvzdušnosti obálky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3861B70-64FA-4695-90ED-CE0BAA163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095224"/>
              </p:ext>
            </p:extLst>
          </p:nvPr>
        </p:nvGraphicFramePr>
        <p:xfrm>
          <a:off x="1314723" y="2463203"/>
          <a:ext cx="9939931" cy="176957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5400602">
                  <a:extLst>
                    <a:ext uri="{9D8B030D-6E8A-4147-A177-3AD203B41FA5}">
                      <a16:colId xmlns:a16="http://schemas.microsoft.com/office/drawing/2014/main" val="1281475829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67317149"/>
                    </a:ext>
                  </a:extLst>
                </a:gridCol>
                <a:gridCol w="1731017">
                  <a:extLst>
                    <a:ext uri="{9D8B030D-6E8A-4147-A177-3AD203B41FA5}">
                      <a16:colId xmlns:a16="http://schemas.microsoft.com/office/drawing/2014/main" val="3293256185"/>
                    </a:ext>
                  </a:extLst>
                </a:gridCol>
              </a:tblGrid>
              <a:tr h="401487">
                <a:tc>
                  <a:txBody>
                    <a:bodyPr/>
                    <a:lstStyle/>
                    <a:p>
                      <a:pPr indent="-444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Opatření</a:t>
                      </a:r>
                      <a:endParaRPr lang="cs-CZ" sz="18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Oblast</a:t>
                      </a:r>
                      <a:endParaRPr lang="cs-CZ" sz="18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3AA9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Podpora (Kč)</a:t>
                      </a:r>
                      <a:endParaRPr lang="cs-CZ" sz="18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3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534318"/>
                  </a:ext>
                </a:extLst>
              </a:tr>
              <a:tr h="3341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Zateplení</a:t>
                      </a:r>
                      <a:endParaRPr lang="cs-CZ" sz="18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PROJEKT-ZATEPLENÍ</a:t>
                      </a:r>
                      <a:endParaRPr lang="cs-CZ" sz="18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40 000</a:t>
                      </a:r>
                      <a:endParaRPr lang="cs-CZ" sz="18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591879"/>
                  </a:ext>
                </a:extLst>
              </a:tr>
              <a:tr h="334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Výstavba</a:t>
                      </a:r>
                      <a:endParaRPr lang="cs-CZ" sz="18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PROJEKT-PASIV</a:t>
                      </a:r>
                      <a:endParaRPr lang="cs-CZ" sz="18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70 000</a:t>
                      </a:r>
                      <a:endParaRPr lang="cs-CZ" sz="18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E7E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47610"/>
                  </a:ext>
                </a:extLst>
              </a:tr>
              <a:tr h="699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OZE a další vybraná opatření (hospodaření s odpadní vodou)</a:t>
                      </a:r>
                      <a:endParaRPr lang="cs-CZ" sz="18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PROJEKT-TECH</a:t>
                      </a:r>
                      <a:endParaRPr lang="cs-CZ" sz="1800" b="1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15 000</a:t>
                      </a:r>
                      <a:endParaRPr lang="cs-CZ" sz="1800" b="1" baseline="30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BC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394207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20171C46-7512-4404-B706-357DC6F068F3}"/>
              </a:ext>
            </a:extLst>
          </p:cNvPr>
          <p:cNvSpPr txBox="1"/>
          <p:nvPr/>
        </p:nvSpPr>
        <p:spPr>
          <a:xfrm>
            <a:off x="868957" y="4775119"/>
            <a:ext cx="6103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36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Bonusy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42CEBF2-9BDF-4392-9B7C-68A6A3928C6F}"/>
              </a:ext>
            </a:extLst>
          </p:cNvPr>
          <p:cNvSpPr txBox="1"/>
          <p:nvPr/>
        </p:nvSpPr>
        <p:spPr>
          <a:xfrm>
            <a:off x="862360" y="5421195"/>
            <a:ext cx="10844658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indent="-432000">
              <a:spcAft>
                <a:spcPts val="400"/>
              </a:spcAft>
              <a:buBlip>
                <a:blip r:embed="rId2"/>
              </a:buBlip>
            </a:pPr>
            <a:r>
              <a:rPr lang="cs-CZ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20 000 Kč navíc za každou kombinaci</a:t>
            </a:r>
            <a:r>
              <a:rPr lang="cs-CZ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cs-CZ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cs-CZ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např.  zateplení + FVE = bonus 20 000 Kč, zateplení + FVE + dešťovka = bonus 40 000 Kč</a:t>
            </a:r>
          </a:p>
          <a:p>
            <a:pPr marL="432000" indent="-432000">
              <a:spcAft>
                <a:spcPts val="400"/>
              </a:spcAft>
              <a:buBlip>
                <a:blip r:embed="rId2"/>
              </a:buBlip>
            </a:pPr>
            <a:r>
              <a:rPr lang="cs-CZ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bonus + 10 % pro strukturálně postižené regiony</a:t>
            </a:r>
            <a:r>
              <a:rPr lang="cs-CZ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(KVK, MSK, ÚLK)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D578808-1652-4CD4-B402-852A82796692}"/>
              </a:ext>
            </a:extLst>
          </p:cNvPr>
          <p:cNvSpPr txBox="1">
            <a:spLocks/>
          </p:cNvSpPr>
          <p:nvPr/>
        </p:nvSpPr>
        <p:spPr>
          <a:xfrm>
            <a:off x="868958" y="4204936"/>
            <a:ext cx="10512178" cy="576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 fontAlgn="auto">
              <a:spcBef>
                <a:spcPts val="400"/>
              </a:spcBef>
              <a:spcAft>
                <a:spcPts val="400"/>
              </a:spcAft>
            </a:pPr>
            <a:r>
              <a:rPr lang="cs-CZ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dále také posouzení statiky: 10 000 Kč, hydraulický výpočet UT: 1 000 Kč/</a:t>
            </a:r>
            <a:r>
              <a:rPr lang="cs-CZ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bj</a:t>
            </a:r>
            <a:r>
              <a:rPr lang="cs-CZ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povinná publicita</a:t>
            </a:r>
            <a:endParaRPr lang="cs-CZ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47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"/>
          <a:stretch/>
        </p:blipFill>
        <p:spPr>
          <a:xfrm>
            <a:off x="0" y="1135"/>
            <a:ext cx="12216680" cy="68750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2" y="4941168"/>
            <a:ext cx="11023709" cy="131520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991544" y="5157192"/>
            <a:ext cx="857144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5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Je to lehčí, než si myslíte!</a:t>
            </a:r>
          </a:p>
        </p:txBody>
      </p:sp>
    </p:spTree>
    <p:extLst>
      <p:ext uri="{BB962C8B-B14F-4D97-AF65-F5344CB8AC3E}">
        <p14:creationId xmlns:p14="http://schemas.microsoft.com/office/powerpoint/2010/main" val="2605649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76D86-33EA-455C-8D94-EC6339C0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124744"/>
            <a:ext cx="10517384" cy="786419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3399"/>
                </a:solidFill>
              </a:rPr>
              <a:t>Administrace žádostí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F1607A-FB3B-4D73-8979-265C432A18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988840"/>
            <a:ext cx="10945861" cy="4464496"/>
          </a:xfrm>
        </p:spPr>
        <p:txBody>
          <a:bodyPr>
            <a:normAutofit fontScale="32500" lnSpcReduction="20000"/>
          </a:bodyPr>
          <a:lstStyle/>
          <a:p>
            <a:pPr marL="432000" indent="-4320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cs-CZ" sz="5500" b="1" dirty="0">
                <a:solidFill>
                  <a:prstClr val="black"/>
                </a:solidFill>
              </a:rPr>
              <a:t>Podpora je vždy vyplácena ex post</a:t>
            </a:r>
            <a:r>
              <a:rPr lang="cs-CZ" sz="5500" dirty="0">
                <a:solidFill>
                  <a:prstClr val="black"/>
                </a:solidFill>
              </a:rPr>
              <a:t> - žadatel akci financuje z vlastních zdrojů a po doložení dokončení realizace je dotace vyplacena.</a:t>
            </a:r>
          </a:p>
          <a:p>
            <a:pPr marL="432000" indent="-4320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cs-CZ" sz="5500" b="1" dirty="0">
                <a:solidFill>
                  <a:prstClr val="black"/>
                </a:solidFill>
              </a:rPr>
              <a:t>Žádosti</a:t>
            </a:r>
            <a:r>
              <a:rPr lang="cs-CZ" sz="5500" dirty="0">
                <a:solidFill>
                  <a:prstClr val="black"/>
                </a:solidFill>
              </a:rPr>
              <a:t> na jeden objekt je </a:t>
            </a:r>
            <a:r>
              <a:rPr lang="cs-CZ" sz="5500" b="1" dirty="0">
                <a:solidFill>
                  <a:prstClr val="black"/>
                </a:solidFill>
              </a:rPr>
              <a:t>možno podávat i postupně</a:t>
            </a:r>
            <a:r>
              <a:rPr lang="cs-CZ" sz="5500" dirty="0">
                <a:solidFill>
                  <a:prstClr val="black"/>
                </a:solidFill>
              </a:rPr>
              <a:t>, např. na dílčí zateplení a realizovat tak celkově větší rozsah opatření s omezenými prostředky.</a:t>
            </a:r>
          </a:p>
          <a:p>
            <a:pPr marL="432000" indent="-4320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cs-CZ" sz="5500" b="1" spc="-20" dirty="0">
                <a:solidFill>
                  <a:prstClr val="black"/>
                </a:solidFill>
              </a:rPr>
              <a:t>Podání žádosti je možné </a:t>
            </a:r>
            <a:r>
              <a:rPr lang="cs-CZ" sz="5500" b="1" dirty="0">
                <a:solidFill>
                  <a:prstClr val="black"/>
                </a:solidFill>
              </a:rPr>
              <a:t>před, v průběhu a po dokončení realizace opatření</a:t>
            </a:r>
            <a:r>
              <a:rPr lang="cs-CZ" sz="5500" dirty="0">
                <a:solidFill>
                  <a:prstClr val="black"/>
                </a:solidFill>
              </a:rPr>
              <a:t> (výjimku tvoří akce v režimu veřejné podpory při využití tzv. blokové výjimky – zde je možné podat žádost pouze před zahájením realizace opatření – nutno prokázat motivační účinek)</a:t>
            </a:r>
            <a:endParaRPr lang="cs-CZ" sz="5500" b="1" dirty="0">
              <a:solidFill>
                <a:prstClr val="black"/>
              </a:solidFill>
            </a:endParaRPr>
          </a:p>
          <a:p>
            <a:pPr marL="432000" indent="-4320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cs-CZ" sz="5500" b="1" dirty="0">
                <a:solidFill>
                  <a:prstClr val="black"/>
                </a:solidFill>
              </a:rPr>
              <a:t>Elektronické podávání žádostí – systém </a:t>
            </a:r>
            <a:r>
              <a:rPr lang="cs-CZ" sz="5500" b="1" dirty="0" smtClean="0">
                <a:solidFill>
                  <a:prstClr val="black"/>
                </a:solidFill>
              </a:rPr>
              <a:t>AIS, ENEX, Identita občana</a:t>
            </a:r>
            <a:endParaRPr lang="cs-CZ" sz="5500" b="1" dirty="0">
              <a:solidFill>
                <a:prstClr val="black"/>
              </a:solidFill>
            </a:endParaRPr>
          </a:p>
          <a:p>
            <a:pPr marL="432000" indent="-4320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cs-CZ" sz="5500" dirty="0">
                <a:solidFill>
                  <a:prstClr val="black"/>
                </a:solidFill>
              </a:rPr>
              <a:t>Výhradně </a:t>
            </a:r>
            <a:r>
              <a:rPr lang="cs-CZ" sz="5500" b="1" dirty="0">
                <a:solidFill>
                  <a:prstClr val="black"/>
                </a:solidFill>
              </a:rPr>
              <a:t>elektronická komunikace </a:t>
            </a:r>
            <a:r>
              <a:rPr lang="cs-CZ" sz="5500" dirty="0">
                <a:solidFill>
                  <a:prstClr val="black"/>
                </a:solidFill>
              </a:rPr>
              <a:t>– podání žádosti, projektová dokumentace, doložení realizace (soupis faktur a jiné dokumenty)</a:t>
            </a:r>
            <a:endParaRPr lang="cs-CZ" sz="55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1272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76D86-33EA-455C-8D94-EC6339C0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124744"/>
            <a:ext cx="10517384" cy="786419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003399"/>
                </a:solidFill>
              </a:rPr>
              <a:t>Veřejná podpora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F1607A-FB3B-4D73-8979-265C432A18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988840"/>
            <a:ext cx="10945861" cy="446449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 de </a:t>
            </a:r>
            <a:r>
              <a:rPr lang="cs-CZ" dirty="0" err="1" smtClean="0"/>
              <a:t>minimis</a:t>
            </a:r>
            <a:r>
              <a:rPr lang="cs-CZ" dirty="0" smtClean="0"/>
              <a:t> nebo GBER</a:t>
            </a:r>
          </a:p>
          <a:p>
            <a:r>
              <a:rPr lang="cs-CZ" dirty="0" smtClean="0"/>
              <a:t> </a:t>
            </a:r>
            <a:r>
              <a:rPr lang="cs-CZ" b="1" dirty="0" smtClean="0"/>
              <a:t>Obce, města, městské části</a:t>
            </a:r>
            <a:r>
              <a:rPr lang="cs-CZ" dirty="0" smtClean="0"/>
              <a:t> ( nad 2000 obyvatel)</a:t>
            </a:r>
          </a:p>
          <a:p>
            <a:r>
              <a:rPr lang="cs-CZ" dirty="0"/>
              <a:t> </a:t>
            </a:r>
            <a:r>
              <a:rPr lang="cs-CZ" b="1" dirty="0" smtClean="0"/>
              <a:t>SVJ</a:t>
            </a:r>
            <a:r>
              <a:rPr lang="cs-CZ" dirty="0" smtClean="0"/>
              <a:t> – komerční pronájem nad 20% plochy</a:t>
            </a:r>
          </a:p>
          <a:p>
            <a:r>
              <a:rPr lang="cs-CZ" dirty="0"/>
              <a:t> </a:t>
            </a:r>
            <a:r>
              <a:rPr lang="cs-CZ" b="1" dirty="0" smtClean="0"/>
              <a:t>Bytová družstva</a:t>
            </a:r>
            <a:r>
              <a:rPr lang="cs-CZ" dirty="0" smtClean="0"/>
              <a:t>	- „malá“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- „velká“</a:t>
            </a:r>
          </a:p>
          <a:p>
            <a:endParaRPr lang="cs-CZ" dirty="0" smtClean="0"/>
          </a:p>
          <a:p>
            <a:r>
              <a:rPr lang="cs-CZ" b="1" dirty="0" smtClean="0"/>
              <a:t>Právnické osoby</a:t>
            </a:r>
            <a:r>
              <a:rPr lang="cs-CZ" dirty="0" smtClean="0"/>
              <a:t> – s.r.o., a.s.</a:t>
            </a:r>
          </a:p>
          <a:p>
            <a:r>
              <a:rPr lang="cs-CZ" dirty="0" smtClean="0"/>
              <a:t>Sporné případy řeší Fond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758519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76D86-33EA-455C-8D94-EC6339C0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97044"/>
            <a:ext cx="5472608" cy="681348"/>
          </a:xfrm>
        </p:spPr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003AA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Schéma administrace</a:t>
            </a:r>
            <a:r>
              <a:rPr lang="cs-CZ" sz="5400" b="1" dirty="0">
                <a:solidFill>
                  <a:srgbClr val="003AA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cs-CZ" sz="5400" b="1" dirty="0">
                <a:solidFill>
                  <a:srgbClr val="003AA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8D02136C-7318-4998-9E80-5C8809546FF4}"/>
              </a:ext>
            </a:extLst>
          </p:cNvPr>
          <p:cNvSpPr/>
          <p:nvPr/>
        </p:nvSpPr>
        <p:spPr>
          <a:xfrm>
            <a:off x="2080486" y="2147859"/>
            <a:ext cx="3184615" cy="616055"/>
          </a:xfrm>
          <a:prstGeom prst="roundRect">
            <a:avLst/>
          </a:prstGeom>
          <a:gradFill>
            <a:gsLst>
              <a:gs pos="0">
                <a:srgbClr val="003AA9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Podání žádosti</a:t>
            </a:r>
          </a:p>
        </p:txBody>
      </p:sp>
      <p:sp>
        <p:nvSpPr>
          <p:cNvPr id="6" name="Zaoblený obdélník 4">
            <a:extLst>
              <a:ext uri="{FF2B5EF4-FFF2-40B4-BE49-F238E27FC236}">
                <a16:creationId xmlns:a16="http://schemas.microsoft.com/office/drawing/2014/main" id="{3F055EE8-E713-4C65-9EB9-0C2AFA09AA6F}"/>
              </a:ext>
            </a:extLst>
          </p:cNvPr>
          <p:cNvSpPr/>
          <p:nvPr/>
        </p:nvSpPr>
        <p:spPr>
          <a:xfrm>
            <a:off x="6615200" y="2156949"/>
            <a:ext cx="3160511" cy="61605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Rezervace finančních prostředků</a:t>
            </a:r>
          </a:p>
        </p:txBody>
      </p:sp>
      <p:sp>
        <p:nvSpPr>
          <p:cNvPr id="7" name="Zaoblený obdélník 5">
            <a:extLst>
              <a:ext uri="{FF2B5EF4-FFF2-40B4-BE49-F238E27FC236}">
                <a16:creationId xmlns:a16="http://schemas.microsoft.com/office/drawing/2014/main" id="{7F6C8DA4-65C0-47C7-A436-E732C2DAEB6B}"/>
              </a:ext>
            </a:extLst>
          </p:cNvPr>
          <p:cNvSpPr/>
          <p:nvPr/>
        </p:nvSpPr>
        <p:spPr>
          <a:xfrm>
            <a:off x="2080485" y="3033787"/>
            <a:ext cx="3151419" cy="6213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i="1" dirty="0"/>
              <a:t>(Doplnění  podkladů) </a:t>
            </a:r>
          </a:p>
        </p:txBody>
      </p:sp>
      <p:sp>
        <p:nvSpPr>
          <p:cNvPr id="8" name="Zaoblený obdélník 6">
            <a:extLst>
              <a:ext uri="{FF2B5EF4-FFF2-40B4-BE49-F238E27FC236}">
                <a16:creationId xmlns:a16="http://schemas.microsoft.com/office/drawing/2014/main" id="{BE5D322A-8AFF-4682-945F-4BD42ACE5639}"/>
              </a:ext>
            </a:extLst>
          </p:cNvPr>
          <p:cNvSpPr/>
          <p:nvPr/>
        </p:nvSpPr>
        <p:spPr>
          <a:xfrm>
            <a:off x="6610655" y="3071548"/>
            <a:ext cx="3160511" cy="55165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Kontrola žádosti</a:t>
            </a:r>
          </a:p>
        </p:txBody>
      </p:sp>
      <p:sp>
        <p:nvSpPr>
          <p:cNvPr id="9" name="Zaoblený obdélník 7">
            <a:extLst>
              <a:ext uri="{FF2B5EF4-FFF2-40B4-BE49-F238E27FC236}">
                <a16:creationId xmlns:a16="http://schemas.microsoft.com/office/drawing/2014/main" id="{58931D08-7FA1-44D3-94E1-76CFCD1CD6D1}"/>
              </a:ext>
            </a:extLst>
          </p:cNvPr>
          <p:cNvSpPr/>
          <p:nvPr/>
        </p:nvSpPr>
        <p:spPr>
          <a:xfrm>
            <a:off x="6634760" y="3939476"/>
            <a:ext cx="3160510" cy="54717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Akceptace žádosti</a:t>
            </a:r>
          </a:p>
        </p:txBody>
      </p:sp>
      <p:sp>
        <p:nvSpPr>
          <p:cNvPr id="10" name="Zaoblený obdélník 8">
            <a:extLst>
              <a:ext uri="{FF2B5EF4-FFF2-40B4-BE49-F238E27FC236}">
                <a16:creationId xmlns:a16="http://schemas.microsoft.com/office/drawing/2014/main" id="{C638B21D-C4B1-4DB2-B0B9-DD1CF77021D3}"/>
              </a:ext>
            </a:extLst>
          </p:cNvPr>
          <p:cNvSpPr/>
          <p:nvPr/>
        </p:nvSpPr>
        <p:spPr>
          <a:xfrm>
            <a:off x="2080486" y="3917113"/>
            <a:ext cx="3151418" cy="5471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Realizace opatření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3C1395-6A6D-46C6-A3B3-12E28D4051A3}"/>
              </a:ext>
            </a:extLst>
          </p:cNvPr>
          <p:cNvSpPr txBox="1"/>
          <p:nvPr/>
        </p:nvSpPr>
        <p:spPr>
          <a:xfrm>
            <a:off x="2886569" y="1696641"/>
            <a:ext cx="1447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+mn-lt"/>
              </a:rPr>
              <a:t>Žadatel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950A9FF-A33B-43FC-875C-D1B0EBDB5BB4}"/>
              </a:ext>
            </a:extLst>
          </p:cNvPr>
          <p:cNvSpPr txBox="1"/>
          <p:nvPr/>
        </p:nvSpPr>
        <p:spPr>
          <a:xfrm>
            <a:off x="7418408" y="1695284"/>
            <a:ext cx="142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+mn-lt"/>
              </a:rPr>
              <a:t>SFŽP ČR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2A83494-9339-4EB2-9197-85ED02FF3DB9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8190911" y="2773004"/>
            <a:ext cx="4545" cy="2985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10DE274D-8FE7-4DAA-9D94-DF8A2FFC280D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5265101" y="2455887"/>
            <a:ext cx="1350099" cy="90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1BDA7E08-4D18-455B-96CE-8D14565CF3CA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5231904" y="4186985"/>
            <a:ext cx="1359028" cy="371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E8935B92-8536-499A-8356-F6EDAD7F5F9D}"/>
              </a:ext>
            </a:extLst>
          </p:cNvPr>
          <p:cNvCxnSpPr>
            <a:cxnSpLocks/>
          </p:cNvCxnSpPr>
          <p:nvPr/>
        </p:nvCxnSpPr>
        <p:spPr>
          <a:xfrm>
            <a:off x="5265101" y="3525101"/>
            <a:ext cx="134555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74941AE8-A200-4B10-99A2-E05EE20381EA}"/>
              </a:ext>
            </a:extLst>
          </p:cNvPr>
          <p:cNvCxnSpPr>
            <a:cxnSpLocks/>
            <a:stCxn id="8" idx="1"/>
            <a:endCxn id="7" idx="3"/>
          </p:cNvCxnSpPr>
          <p:nvPr/>
        </p:nvCxnSpPr>
        <p:spPr>
          <a:xfrm flipH="1" flipV="1">
            <a:off x="5231904" y="3344446"/>
            <a:ext cx="1378751" cy="29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aoblený obdélník 4">
            <a:extLst>
              <a:ext uri="{FF2B5EF4-FFF2-40B4-BE49-F238E27FC236}">
                <a16:creationId xmlns:a16="http://schemas.microsoft.com/office/drawing/2014/main" id="{CD8120E0-4DB0-4442-A74B-F60FE1BF3375}"/>
              </a:ext>
            </a:extLst>
          </p:cNvPr>
          <p:cNvSpPr/>
          <p:nvPr/>
        </p:nvSpPr>
        <p:spPr>
          <a:xfrm>
            <a:off x="6658492" y="4936395"/>
            <a:ext cx="3136778" cy="70178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Závěrečné vyhodnocení žádosti</a:t>
            </a:r>
          </a:p>
        </p:txBody>
      </p:sp>
      <p:sp>
        <p:nvSpPr>
          <p:cNvPr id="20" name="Zaoblený obdélník 8">
            <a:extLst>
              <a:ext uri="{FF2B5EF4-FFF2-40B4-BE49-F238E27FC236}">
                <a16:creationId xmlns:a16="http://schemas.microsoft.com/office/drawing/2014/main" id="{CF879F48-3FDF-4B04-9200-4A1114331172}"/>
              </a:ext>
            </a:extLst>
          </p:cNvPr>
          <p:cNvSpPr/>
          <p:nvPr/>
        </p:nvSpPr>
        <p:spPr>
          <a:xfrm>
            <a:off x="2080485" y="4936395"/>
            <a:ext cx="3151417" cy="7017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Doložení dokončení realizace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DDD3BB68-682B-478A-8E30-431AD3268128}"/>
              </a:ext>
            </a:extLst>
          </p:cNvPr>
          <p:cNvCxnSpPr>
            <a:cxnSpLocks/>
          </p:cNvCxnSpPr>
          <p:nvPr/>
        </p:nvCxnSpPr>
        <p:spPr>
          <a:xfrm>
            <a:off x="3632417" y="4554989"/>
            <a:ext cx="1" cy="36004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E10EA3B2-C5E7-41B5-B397-6EDA0115450A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5231902" y="5287288"/>
            <a:ext cx="142659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aoblený obdélník 27">
            <a:extLst>
              <a:ext uri="{FF2B5EF4-FFF2-40B4-BE49-F238E27FC236}">
                <a16:creationId xmlns:a16="http://schemas.microsoft.com/office/drawing/2014/main" id="{64A626D3-D328-40C6-964A-11E357DC2BD0}"/>
              </a:ext>
            </a:extLst>
          </p:cNvPr>
          <p:cNvSpPr/>
          <p:nvPr/>
        </p:nvSpPr>
        <p:spPr>
          <a:xfrm>
            <a:off x="6615200" y="5950696"/>
            <a:ext cx="3155963" cy="49557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Vyplacení dotace</a:t>
            </a:r>
          </a:p>
        </p:txBody>
      </p: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DE362735-A07E-47D9-8B3B-3E982DF09404}"/>
              </a:ext>
            </a:extLst>
          </p:cNvPr>
          <p:cNvCxnSpPr>
            <a:cxnSpLocks/>
          </p:cNvCxnSpPr>
          <p:nvPr/>
        </p:nvCxnSpPr>
        <p:spPr>
          <a:xfrm>
            <a:off x="8215015" y="5638181"/>
            <a:ext cx="0" cy="3261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aoblený obdélník 5">
            <a:extLst>
              <a:ext uri="{FF2B5EF4-FFF2-40B4-BE49-F238E27FC236}">
                <a16:creationId xmlns:a16="http://schemas.microsoft.com/office/drawing/2014/main" id="{267ABD43-94BB-40C7-9068-0770BCCE891F}"/>
              </a:ext>
            </a:extLst>
          </p:cNvPr>
          <p:cNvSpPr/>
          <p:nvPr/>
        </p:nvSpPr>
        <p:spPr>
          <a:xfrm>
            <a:off x="2080486" y="6002293"/>
            <a:ext cx="3151416" cy="4439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HOTOVO</a:t>
            </a: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C382D303-F57B-436F-B562-999D44626E75}"/>
              </a:ext>
            </a:extLst>
          </p:cNvPr>
          <p:cNvCxnSpPr>
            <a:cxnSpLocks/>
            <a:endCxn id="25" idx="3"/>
          </p:cNvCxnSpPr>
          <p:nvPr/>
        </p:nvCxnSpPr>
        <p:spPr>
          <a:xfrm flipH="1">
            <a:off x="5231902" y="6224283"/>
            <a:ext cx="13787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141AD4B9-0B74-4DBC-BDF8-19436A26C5E9}"/>
              </a:ext>
            </a:extLst>
          </p:cNvPr>
          <p:cNvCxnSpPr>
            <a:cxnSpLocks/>
          </p:cNvCxnSpPr>
          <p:nvPr/>
        </p:nvCxnSpPr>
        <p:spPr>
          <a:xfrm flipH="1">
            <a:off x="8215015" y="3625057"/>
            <a:ext cx="4545" cy="2985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428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D8687EA-EBB5-434A-A90B-D067E426B41A}"/>
              </a:ext>
            </a:extLst>
          </p:cNvPr>
          <p:cNvSpPr/>
          <p:nvPr/>
        </p:nvSpPr>
        <p:spPr>
          <a:xfrm>
            <a:off x="767408" y="1473201"/>
            <a:ext cx="5832648" cy="476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32000" indent="-4320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cs-CZ" sz="1800" b="1" dirty="0">
                <a:latin typeface="+mn-lt"/>
              </a:rPr>
              <a:t>WEB Programu: </a:t>
            </a:r>
            <a:r>
              <a:rPr lang="cs-CZ" sz="1800" b="1" u="sng" dirty="0">
                <a:latin typeface="+mn-lt"/>
              </a:rPr>
              <a:t>www.novazelenausporam.cz</a:t>
            </a:r>
            <a:r>
              <a:rPr lang="cs-CZ" sz="1800" b="1" dirty="0">
                <a:latin typeface="+mn-lt"/>
              </a:rPr>
              <a:t> </a:t>
            </a:r>
          </a:p>
          <a:p>
            <a:pPr marL="889200" lvl="1" indent="-4320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úplné </a:t>
            </a:r>
            <a:r>
              <a:rPr lang="cs-CZ" sz="1800" b="1" dirty="0">
                <a:latin typeface="+mn-lt"/>
              </a:rPr>
              <a:t>podmínky programu</a:t>
            </a:r>
          </a:p>
          <a:p>
            <a:pPr marL="889200" lvl="1" indent="-4320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elektronické </a:t>
            </a:r>
            <a:r>
              <a:rPr lang="cs-CZ" sz="1800" b="1" dirty="0">
                <a:latin typeface="+mn-lt"/>
              </a:rPr>
              <a:t>podání žádostí</a:t>
            </a:r>
            <a:endParaRPr lang="cs-CZ" sz="1800" dirty="0">
              <a:latin typeface="+mn-lt"/>
            </a:endParaRPr>
          </a:p>
          <a:p>
            <a:pPr marL="889200" lvl="1" indent="-4320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seznam specialistů</a:t>
            </a:r>
          </a:p>
          <a:p>
            <a:pPr marL="889200" lvl="1" indent="-4320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seznamy výrobků a technologií (</a:t>
            </a:r>
            <a:r>
              <a:rPr lang="cs-CZ" sz="1800" b="1" dirty="0">
                <a:latin typeface="+mn-lt"/>
              </a:rPr>
              <a:t>SVT</a:t>
            </a:r>
            <a:r>
              <a:rPr lang="cs-CZ" sz="1800" dirty="0">
                <a:latin typeface="+mn-lt"/>
              </a:rPr>
              <a:t>)</a:t>
            </a:r>
          </a:p>
          <a:p>
            <a:pPr marL="889200" lvl="1" indent="-4320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formuláře, FAQ, příklady, aktuality …</a:t>
            </a:r>
          </a:p>
          <a:p>
            <a:pPr marL="889200" lvl="1" indent="-4320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kontakty na krajská pracoviště SFŽP ČR</a:t>
            </a:r>
            <a:endParaRPr lang="cs-CZ" sz="1000" dirty="0">
              <a:latin typeface="+mn-lt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endParaRPr lang="cs-CZ" sz="1000" dirty="0">
              <a:latin typeface="+mn-lt"/>
            </a:endParaRPr>
          </a:p>
          <a:p>
            <a:pPr marL="432000" indent="-4320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cs-CZ" sz="1800" b="1" dirty="0">
                <a:latin typeface="+mn-lt"/>
              </a:rPr>
              <a:t>Newsletter</a:t>
            </a:r>
            <a:endParaRPr lang="cs-CZ" sz="1800" dirty="0">
              <a:latin typeface="+mn-lt"/>
            </a:endParaRP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Vždy aktuální informace na Váš e-mail.</a:t>
            </a:r>
            <a:endParaRPr lang="cs-CZ" sz="900" dirty="0">
              <a:latin typeface="+mn-lt"/>
            </a:endParaRP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endParaRPr lang="cs-CZ" sz="900" dirty="0">
              <a:latin typeface="+mn-lt"/>
            </a:endParaRPr>
          </a:p>
          <a:p>
            <a:pPr marL="432000" indent="-4320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cs-CZ" sz="1800" b="1" dirty="0">
                <a:latin typeface="+mn-lt"/>
              </a:rPr>
              <a:t>Zelená linka 800 260 500</a:t>
            </a:r>
          </a:p>
          <a:p>
            <a:pPr marL="889200" lvl="1" indent="-4320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Zodpovězení obecných dotazů o programu.</a:t>
            </a:r>
          </a:p>
        </p:txBody>
      </p:sp>
      <p:pic>
        <p:nvPicPr>
          <p:cNvPr id="5" name="Picture 4" descr="C:\Users\mkotera\Desktop\krajem.jpg">
            <a:extLst>
              <a:ext uri="{FF2B5EF4-FFF2-40B4-BE49-F238E27FC236}">
                <a16:creationId xmlns:a16="http://schemas.microsoft.com/office/drawing/2014/main" id="{80E1E5C7-5361-442A-A365-2FD5FDF9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0056" y="2060848"/>
            <a:ext cx="4824536" cy="320771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19499998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2095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9"/>
          <a:stretch/>
        </p:blipFill>
        <p:spPr>
          <a:xfrm>
            <a:off x="1" y="1052736"/>
            <a:ext cx="12192000" cy="581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06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5F05708-4516-4218-9D2C-82DF04782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" y="0"/>
            <a:ext cx="12175766" cy="6858000"/>
          </a:xfrm>
          <a:prstGeom prst="rect">
            <a:avLst/>
          </a:prstGeom>
        </p:spPr>
      </p:pic>
      <p:sp>
        <p:nvSpPr>
          <p:cNvPr id="8" name="Nadpis 2">
            <a:extLst>
              <a:ext uri="{FF2B5EF4-FFF2-40B4-BE49-F238E27FC236}">
                <a16:creationId xmlns:a16="http://schemas.microsoft.com/office/drawing/2014/main" id="{6886B5F9-3017-428F-B752-0576346ED2A7}"/>
              </a:ext>
            </a:extLst>
          </p:cNvPr>
          <p:cNvSpPr txBox="1">
            <a:spLocks/>
          </p:cNvSpPr>
          <p:nvPr/>
        </p:nvSpPr>
        <p:spPr>
          <a:xfrm>
            <a:off x="323528" y="548680"/>
            <a:ext cx="6408712" cy="16089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cs-CZ" sz="4800" b="1" dirty="0">
                <a:solidFill>
                  <a:srgbClr val="003399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Výsledky programu od roku 2014</a:t>
            </a:r>
          </a:p>
          <a:p>
            <a:pPr algn="l" fontAlgn="auto">
              <a:spcAft>
                <a:spcPts val="0"/>
              </a:spcAft>
              <a:defRPr/>
            </a:pPr>
            <a:endParaRPr lang="cs-CZ" sz="6000" b="1" dirty="0">
              <a:solidFill>
                <a:srgbClr val="003399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3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51762F65-0128-458D-A950-2F19D4985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484784"/>
            <a:ext cx="8676964" cy="5173504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3C6B385-FA7F-4EE1-A1CB-43D2084D50CD}"/>
              </a:ext>
            </a:extLst>
          </p:cNvPr>
          <p:cNvSpPr txBox="1">
            <a:spLocks noChangeArrowheads="1"/>
          </p:cNvSpPr>
          <p:nvPr/>
        </p:nvSpPr>
        <p:spPr>
          <a:xfrm>
            <a:off x="766763" y="1269380"/>
            <a:ext cx="4248472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cs-CZ" sz="2800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Skutečně </a:t>
            </a:r>
            <a:r>
              <a:rPr lang="cs-CZ" sz="28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celostátní program</a:t>
            </a:r>
            <a:endParaRPr lang="cs-CZ" sz="2800" dirty="0">
              <a:solidFill>
                <a:srgbClr val="00339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5970293-0B2E-4F9A-9AF6-17C8191DA9A1}"/>
              </a:ext>
            </a:extLst>
          </p:cNvPr>
          <p:cNvSpPr txBox="1">
            <a:spLocks noChangeArrowheads="1"/>
          </p:cNvSpPr>
          <p:nvPr/>
        </p:nvSpPr>
        <p:spPr>
          <a:xfrm>
            <a:off x="6938388" y="1269380"/>
            <a:ext cx="4486849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cs-CZ" sz="2400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Přijato: </a:t>
            </a:r>
            <a:r>
              <a:rPr lang="cs-CZ" sz="2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90 419 žádostí </a:t>
            </a:r>
          </a:p>
          <a:p>
            <a:pPr algn="r">
              <a:lnSpc>
                <a:spcPct val="120000"/>
              </a:lnSpc>
            </a:pPr>
            <a:r>
              <a:rPr lang="cs-CZ" sz="2400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Schváleno: </a:t>
            </a:r>
            <a:r>
              <a:rPr lang="cs-CZ" sz="2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75 764 žádostí</a:t>
            </a:r>
            <a:endParaRPr lang="cs-CZ" sz="2400" dirty="0">
              <a:solidFill>
                <a:srgbClr val="00339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lnSpc>
                <a:spcPct val="120000"/>
              </a:lnSpc>
            </a:pPr>
            <a:r>
              <a:rPr lang="cs-CZ" sz="2400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Vyplaceno: </a:t>
            </a:r>
            <a:r>
              <a:rPr lang="cs-CZ" sz="2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56 214 žádostí</a:t>
            </a:r>
            <a:r>
              <a:rPr lang="cs-CZ" sz="2400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2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10,84 mld. Kč </a:t>
            </a:r>
            <a:endParaRPr lang="cs-CZ" sz="2400" dirty="0">
              <a:solidFill>
                <a:srgbClr val="00339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81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ADFC7-FF02-4228-B708-95274A79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59" y="1124744"/>
            <a:ext cx="10517384" cy="786419"/>
          </a:xfrm>
        </p:spPr>
        <p:txBody>
          <a:bodyPr>
            <a:normAutofit fontScale="90000"/>
          </a:bodyPr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003AA9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Počty přijatých žádostí</a:t>
            </a:r>
            <a:b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003AA9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2AAE7484-9701-41AD-A715-057F669201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99697"/>
              </p:ext>
            </p:extLst>
          </p:nvPr>
        </p:nvGraphicFramePr>
        <p:xfrm>
          <a:off x="1745046" y="1911163"/>
          <a:ext cx="8455409" cy="4536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8709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exteriér, dřevěné, dům&#10;&#10;Popis byl vytvořen automaticky">
            <a:extLst>
              <a:ext uri="{FF2B5EF4-FFF2-40B4-BE49-F238E27FC236}">
                <a16:creationId xmlns:a16="http://schemas.microsoft.com/office/drawing/2014/main" id="{CFB88548-A907-44A4-8C55-FDEB99D21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18" y="-638222"/>
            <a:ext cx="12216036" cy="8134443"/>
          </a:xfrm>
          <a:prstGeom prst="rect">
            <a:avLst/>
          </a:prstGeom>
        </p:spPr>
      </p:pic>
      <p:sp>
        <p:nvSpPr>
          <p:cNvPr id="16" name="Obdélník: se zakulacenými rohy 4">
            <a:extLst>
              <a:ext uri="{FF2B5EF4-FFF2-40B4-BE49-F238E27FC236}">
                <a16:creationId xmlns:a16="http://schemas.microsoft.com/office/drawing/2014/main" id="{F5CD8B57-E876-4546-B770-9C8E10C4E5AB}"/>
              </a:ext>
            </a:extLst>
          </p:cNvPr>
          <p:cNvSpPr/>
          <p:nvPr/>
        </p:nvSpPr>
        <p:spPr>
          <a:xfrm>
            <a:off x="6672064" y="4221088"/>
            <a:ext cx="4104456" cy="936104"/>
          </a:xfrm>
          <a:prstGeom prst="roundRect">
            <a:avLst>
              <a:gd name="adj" fmla="val 13643"/>
            </a:avLst>
          </a:prstGeom>
          <a:solidFill>
            <a:srgbClr val="003AA9">
              <a:alpha val="58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0000" tIns="180000" rIns="180000" bIns="180000" anchor="ctr" anchorCtr="0">
            <a:noAutofit/>
          </a:bodyPr>
          <a:lstStyle/>
          <a:p>
            <a:pPr algn="ctr"/>
            <a:r>
              <a:rPr lang="cs-CZ" sz="2400" b="1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Širší nabídka dotací</a:t>
            </a:r>
            <a:endParaRPr lang="pl-PL" sz="2400" b="1" dirty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Obdélník: se zakulacenými rohy 4">
            <a:extLst>
              <a:ext uri="{FF2B5EF4-FFF2-40B4-BE49-F238E27FC236}">
                <a16:creationId xmlns:a16="http://schemas.microsoft.com/office/drawing/2014/main" id="{4F0F3620-397E-4B20-85B0-1BC5F92CDCEF}"/>
              </a:ext>
            </a:extLst>
          </p:cNvPr>
          <p:cNvSpPr/>
          <p:nvPr/>
        </p:nvSpPr>
        <p:spPr>
          <a:xfrm>
            <a:off x="6672064" y="5376800"/>
            <a:ext cx="4104456" cy="936104"/>
          </a:xfrm>
          <a:prstGeom prst="roundRect">
            <a:avLst>
              <a:gd name="adj" fmla="val 10619"/>
            </a:avLst>
          </a:prstGeom>
          <a:solidFill>
            <a:srgbClr val="003AA9">
              <a:alpha val="5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0000" tIns="180000" rIns="180000" bIns="180000" anchor="ctr" anchorCtr="0">
            <a:noAutofit/>
          </a:bodyPr>
          <a:lstStyle/>
          <a:p>
            <a:pPr algn="ctr"/>
            <a:r>
              <a:rPr lang="pl-PL" b="1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Jednodušší</a:t>
            </a:r>
            <a:r>
              <a:rPr lang="pl-PL" sz="2400" b="1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vyřízení žádosti</a:t>
            </a:r>
          </a:p>
        </p:txBody>
      </p:sp>
      <p:sp>
        <p:nvSpPr>
          <p:cNvPr id="18" name="Obdélník: se zakulacenými rohy 4">
            <a:extLst>
              <a:ext uri="{FF2B5EF4-FFF2-40B4-BE49-F238E27FC236}">
                <a16:creationId xmlns:a16="http://schemas.microsoft.com/office/drawing/2014/main" id="{5B088482-100C-4758-A5DA-0145D9C54E8F}"/>
              </a:ext>
            </a:extLst>
          </p:cNvPr>
          <p:cNvSpPr/>
          <p:nvPr/>
        </p:nvSpPr>
        <p:spPr>
          <a:xfrm>
            <a:off x="1440385" y="5376800"/>
            <a:ext cx="4104456" cy="936104"/>
          </a:xfrm>
          <a:prstGeom prst="roundRect">
            <a:avLst>
              <a:gd name="adj" fmla="val 13516"/>
            </a:avLst>
          </a:prstGeom>
          <a:solidFill>
            <a:srgbClr val="003AA9">
              <a:alpha val="5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0000" tIns="180000" rIns="180000" bIns="180000" anchor="ctr" anchorCtr="0">
            <a:noAutofit/>
          </a:bodyPr>
          <a:lstStyle/>
          <a:p>
            <a:pPr algn="ctr"/>
            <a:r>
              <a:rPr lang="cs-CZ" sz="2400" b="1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Výhodnější podmínky</a:t>
            </a:r>
            <a:endParaRPr lang="pl-PL" sz="2400" b="1" dirty="0">
              <a:solidFill>
                <a:schemeClr val="l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bdélník: se zakulacenými rohy 4">
            <a:extLst>
              <a:ext uri="{FF2B5EF4-FFF2-40B4-BE49-F238E27FC236}">
                <a16:creationId xmlns:a16="http://schemas.microsoft.com/office/drawing/2014/main" id="{AFEA8BF3-CB6C-4457-B51B-143BCD882EA7}"/>
              </a:ext>
            </a:extLst>
          </p:cNvPr>
          <p:cNvSpPr/>
          <p:nvPr/>
        </p:nvSpPr>
        <p:spPr>
          <a:xfrm>
            <a:off x="1775520" y="525623"/>
            <a:ext cx="8640960" cy="2084153"/>
          </a:xfrm>
          <a:prstGeom prst="roundRect">
            <a:avLst>
              <a:gd name="adj" fmla="val 11503"/>
            </a:avLst>
          </a:prstGeom>
          <a:solidFill>
            <a:srgbClr val="B5CD00">
              <a:alpha val="72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0000" tIns="180000" rIns="180000" bIns="180000" anchor="ctr" anchorCtr="0">
            <a:noAutofit/>
          </a:bodyPr>
          <a:lstStyle/>
          <a:p>
            <a:pPr marL="0" marR="0" lvl="0" indent="0" algn="ctr" defTabSz="21336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Nová zelená úsporám 2021–2030    </a:t>
            </a:r>
          </a:p>
        </p:txBody>
      </p:sp>
    </p:spTree>
    <p:extLst>
      <p:ext uri="{BB962C8B-B14F-4D97-AF65-F5344CB8AC3E}">
        <p14:creationId xmlns:p14="http://schemas.microsoft.com/office/powerpoint/2010/main" val="498339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ADFC7-FF02-4228-B708-95274A79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498" y="1196752"/>
            <a:ext cx="10517384" cy="786419"/>
          </a:xfrm>
        </p:spPr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003AA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 koho je program určen</a:t>
            </a:r>
            <a:br>
              <a:rPr lang="cs-CZ" sz="4400" b="1" dirty="0">
                <a:solidFill>
                  <a:srgbClr val="003AA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EF04E3-D26A-4BF5-B981-C787FC1CC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498" y="2204864"/>
            <a:ext cx="10791501" cy="4248472"/>
          </a:xfrm>
        </p:spPr>
        <p:txBody>
          <a:bodyPr>
            <a:normAutofit fontScale="92500"/>
          </a:bodyPr>
          <a:lstStyle/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2800" b="1" dirty="0">
                <a:solidFill>
                  <a:srgbClr val="3CA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Rodinné domy</a:t>
            </a:r>
          </a:p>
          <a:p>
            <a:pPr marL="432000" indent="-432000">
              <a:lnSpc>
                <a:spcPts val="2600"/>
              </a:lnSpc>
              <a:spcBef>
                <a:spcPts val="600"/>
              </a:spcBef>
              <a:spcAft>
                <a:spcPts val="400"/>
              </a:spcAft>
              <a:buBlip>
                <a:blip r:embed="rId2"/>
              </a:buBlip>
            </a:pP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 vlastníky </a:t>
            </a:r>
            <a:r>
              <a:rPr lang="cs-CZ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rodinných domů – </a:t>
            </a: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zateplování, instalace OZE, podpora hospodaření s vodou, zelené střechy, …</a:t>
            </a:r>
          </a:p>
          <a:p>
            <a:pPr marL="432000" indent="-432000">
              <a:lnSpc>
                <a:spcPts val="2600"/>
              </a:lnSpc>
              <a:spcBef>
                <a:spcPts val="600"/>
              </a:spcBef>
              <a:spcAft>
                <a:spcPts val="400"/>
              </a:spcAft>
              <a:buBlip>
                <a:blip r:embed="rId2"/>
              </a:buBlip>
            </a:pP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 stavebníky a zájemce </a:t>
            </a:r>
            <a:r>
              <a:rPr lang="cs-CZ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koupi rodinného domu </a:t>
            </a: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 „pasivním“ standardu</a:t>
            </a:r>
            <a:r>
              <a:rPr lang="cs-CZ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400"/>
              </a:spcAft>
            </a:pPr>
            <a:endParaRPr lang="cs-CZ" sz="2400" b="1" dirty="0">
              <a:solidFill>
                <a:srgbClr val="3DA2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ts val="26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cs-CZ" sz="2800" b="1" dirty="0">
                <a:solidFill>
                  <a:srgbClr val="3CA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Bytové domy</a:t>
            </a:r>
          </a:p>
          <a:p>
            <a:pPr marL="432000" indent="-432000">
              <a:lnSpc>
                <a:spcPts val="2600"/>
              </a:lnSpc>
              <a:spcBef>
                <a:spcPts val="600"/>
              </a:spcBef>
              <a:spcAft>
                <a:spcPts val="400"/>
              </a:spcAft>
              <a:buBlip>
                <a:blip r:embed="rId2"/>
              </a:buBlip>
            </a:pP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 vlastníky </a:t>
            </a:r>
            <a:r>
              <a:rPr lang="cs-CZ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bytových domů </a:t>
            </a: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zateplování, instalace OZE, podpora hospodaření s vodou, zelené střechy, výsadba zeleně, …</a:t>
            </a:r>
          </a:p>
          <a:p>
            <a:pPr marL="432000" indent="-432000">
              <a:lnSpc>
                <a:spcPts val="2600"/>
              </a:lnSpc>
              <a:spcBef>
                <a:spcPts val="600"/>
              </a:spcBef>
              <a:spcAft>
                <a:spcPts val="400"/>
              </a:spcAft>
              <a:buBlip>
                <a:blip r:embed="rId2"/>
              </a:buBlip>
            </a:pP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 stavebníky </a:t>
            </a:r>
            <a:r>
              <a:rPr lang="cs-CZ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bytových domů</a:t>
            </a: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 „pasivním“ standardu</a:t>
            </a:r>
            <a:r>
              <a:rPr lang="cs-CZ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zájemce o bydlení</a:t>
            </a:r>
            <a:r>
              <a:rPr lang="cs-CZ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 takových domech.</a:t>
            </a:r>
          </a:p>
        </p:txBody>
      </p:sp>
    </p:spTree>
    <p:extLst>
      <p:ext uri="{BB962C8B-B14F-4D97-AF65-F5344CB8AC3E}">
        <p14:creationId xmlns:p14="http://schemas.microsoft.com/office/powerpoint/2010/main" val="1403449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754626" y="1268760"/>
            <a:ext cx="10165909" cy="720080"/>
          </a:xfrm>
        </p:spPr>
        <p:txBody>
          <a:bodyPr>
            <a:normAutofit fontScale="90000"/>
          </a:bodyPr>
          <a:lstStyle/>
          <a:p>
            <a:r>
              <a:rPr lang="cs-CZ" sz="4400" dirty="0" smtClean="0">
                <a:solidFill>
                  <a:srgbClr val="00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Východiska a cíle</a:t>
            </a:r>
            <a:r>
              <a:rPr lang="cs-CZ" sz="4400" dirty="0">
                <a:solidFill>
                  <a:srgbClr val="00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cs-CZ" sz="4400" dirty="0">
                <a:solidFill>
                  <a:srgbClr val="00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754626" y="2132857"/>
            <a:ext cx="10813982" cy="4392488"/>
          </a:xfrm>
        </p:spPr>
        <p:txBody>
          <a:bodyPr>
            <a:noAutofit/>
          </a:bodyPr>
          <a:lstStyle/>
          <a:p>
            <a:pPr marL="432000" indent="-432000">
              <a:lnSpc>
                <a:spcPct val="120000"/>
              </a:lnSpc>
              <a:spcAft>
                <a:spcPts val="300"/>
              </a:spcAft>
              <a:buBlip>
                <a:blip r:embed="rId3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</a:t>
            </a:r>
            <a:r>
              <a:rPr lang="cs-CZ" sz="1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achování kontinuity </a:t>
            </a: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cs-CZ" sz="1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stability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programu</a:t>
            </a:r>
          </a:p>
          <a:p>
            <a:pPr marL="432000" indent="-432000">
              <a:lnSpc>
                <a:spcPct val="120000"/>
              </a:lnSpc>
              <a:spcAft>
                <a:spcPts val="300"/>
              </a:spcAft>
              <a:buBlip>
                <a:blip r:embed="rId3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letá zkušenost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 administrací</a:t>
            </a:r>
          </a:p>
          <a:p>
            <a:pPr marL="432000" indent="-432000">
              <a:lnSpc>
                <a:spcPct val="120000"/>
              </a:lnSpc>
              <a:spcAft>
                <a:spcPts val="300"/>
              </a:spcAft>
              <a:buBlip>
                <a:blip r:embed="rId3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nastavené procesy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tým administrátorů, síť krajských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pracovišť</a:t>
            </a:r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432000" indent="-432000">
              <a:lnSpc>
                <a:spcPct val="120000"/>
              </a:lnSpc>
              <a:spcAft>
                <a:spcPts val="300"/>
              </a:spcAft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sjednocení podpory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 segmentu bydlení pod jednu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hlavičku NZÚ</a:t>
            </a:r>
          </a:p>
          <a:p>
            <a:pPr marL="432000" indent="-432000">
              <a:lnSpc>
                <a:spcPct val="120000"/>
              </a:lnSpc>
              <a:spcAft>
                <a:spcPts val="300"/>
              </a:spcAft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jednoduchost a variabilita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(možnost komplexních projektů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cs-CZ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32000" indent="-432000">
              <a:lnSpc>
                <a:spcPct val="120000"/>
              </a:lnSpc>
              <a:spcAft>
                <a:spcPts val="300"/>
              </a:spcAft>
              <a:buBlip>
                <a:blip r:embed="rId3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nový zdroj financování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 roky 2021-2025 (Národní plán obnovy)</a:t>
            </a:r>
          </a:p>
          <a:p>
            <a:pPr marL="432000" indent="-432000">
              <a:lnSpc>
                <a:spcPct val="120000"/>
              </a:lnSpc>
              <a:spcAft>
                <a:spcPts val="300"/>
              </a:spcAft>
              <a:buBlip>
                <a:blip r:embed="rId3"/>
              </a:buBlip>
            </a:pP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nové právní a technické předpisy</a:t>
            </a: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(vyhlášky, normy…)</a:t>
            </a:r>
          </a:p>
          <a:p>
            <a:pPr marL="432000" indent="-432000">
              <a:lnSpc>
                <a:spcPct val="120000"/>
              </a:lnSpc>
              <a:spcAft>
                <a:spcPts val="300"/>
              </a:spcAft>
              <a:buBlip>
                <a:blip r:embed="rId3"/>
              </a:buBlip>
            </a:pPr>
            <a:r>
              <a:rPr lang="cs-CZ" sz="1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plná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1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elektronizace </a:t>
            </a:r>
            <a:r>
              <a:rPr lang="cs-CZ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online komunikace</a:t>
            </a:r>
          </a:p>
          <a:p>
            <a:pPr marL="432000" indent="-432000">
              <a:lnSpc>
                <a:spcPct val="120000"/>
              </a:lnSpc>
              <a:spcAft>
                <a:spcPts val="300"/>
              </a:spcAft>
              <a:buBlip>
                <a:blip r:embed="rId3"/>
              </a:buBlip>
            </a:pPr>
            <a:r>
              <a:rPr lang="cs-CZ" sz="1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Posílení role OZE</a:t>
            </a:r>
          </a:p>
          <a:p>
            <a:pPr marL="432000" indent="-432000">
              <a:lnSpc>
                <a:spcPct val="120000"/>
              </a:lnSpc>
              <a:spcAft>
                <a:spcPts val="300"/>
              </a:spcAft>
            </a:pPr>
            <a:r>
              <a:rPr lang="cs-CZ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nastartování </a:t>
            </a:r>
            <a:r>
              <a:rPr lang="cs-CZ" sz="1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zájmu o komunitní energetiku</a:t>
            </a:r>
          </a:p>
          <a:p>
            <a:pPr marL="432000" indent="-432000">
              <a:lnSpc>
                <a:spcPct val="120000"/>
              </a:lnSpc>
              <a:spcAft>
                <a:spcPts val="300"/>
              </a:spcAft>
              <a:buBlip>
                <a:blip r:embed="rId3"/>
              </a:buBlip>
            </a:pPr>
            <a:endParaRPr lang="cs-CZ" sz="18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32000" indent="-432000">
              <a:lnSpc>
                <a:spcPct val="120000"/>
              </a:lnSpc>
              <a:spcAft>
                <a:spcPts val="300"/>
              </a:spcAft>
              <a:buBlip>
                <a:blip r:embed="rId3"/>
              </a:buBlip>
            </a:pPr>
            <a:endParaRPr lang="cs-CZ" sz="1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0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683FD-9FC8-4AEB-BD52-AB3E98A4D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003399"/>
                </a:solidFill>
              </a:rPr>
              <a:t>Alokace programu = 39 mld. Kč</a:t>
            </a:r>
            <a: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cs-CZ" sz="4400" b="1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802A1D-A7DA-4F3D-B801-CDEE588348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2349500"/>
            <a:ext cx="10518775" cy="3887812"/>
          </a:xfrm>
        </p:spPr>
        <p:txBody>
          <a:bodyPr>
            <a:normAutofit fontScale="70000" lnSpcReduction="20000"/>
          </a:bodyPr>
          <a:lstStyle/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19 mld. Kč </a:t>
            </a:r>
            <a:r>
              <a:rPr lang="cs-CZ" sz="3200" dirty="0">
                <a:latin typeface="Segoe UI" panose="020B0502040204020203" pitchFamily="34" charset="0"/>
                <a:cs typeface="Segoe UI" panose="020B0502040204020203" pitchFamily="34" charset="0"/>
              </a:rPr>
              <a:t>z Národního plánu obnovy</a:t>
            </a:r>
          </a:p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dirty="0">
                <a:latin typeface="Segoe UI" panose="020B0502040204020203" pitchFamily="34" charset="0"/>
                <a:cs typeface="Segoe UI" panose="020B0502040204020203" pitchFamily="34" charset="0"/>
              </a:rPr>
              <a:t>+ od roku 2026 cca </a:t>
            </a:r>
            <a:r>
              <a:rPr lang="cs-CZ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4 mld. Kč/rok </a:t>
            </a:r>
            <a:r>
              <a:rPr lang="cs-CZ" sz="3200" dirty="0">
                <a:latin typeface="Segoe UI" panose="020B0502040204020203" pitchFamily="34" charset="0"/>
                <a:cs typeface="Segoe UI" panose="020B0502040204020203" pitchFamily="34" charset="0"/>
              </a:rPr>
              <a:t>z výnosů dražeb emisních povolenek případně Modernizačního fondu</a:t>
            </a:r>
            <a:endParaRPr lang="cs-CZ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cs-CZ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cs-CZ" sz="3400" b="1" dirty="0">
                <a:latin typeface="Segoe UI" panose="020B0502040204020203" pitchFamily="34" charset="0"/>
                <a:cs typeface="Segoe UI" panose="020B0502040204020203" pitchFamily="34" charset="0"/>
              </a:rPr>
              <a:t>Rozdělení zdrojů</a:t>
            </a:r>
          </a:p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dirty="0">
                <a:latin typeface="Segoe UI" panose="020B0502040204020203" pitchFamily="34" charset="0"/>
                <a:cs typeface="Segoe UI" panose="020B0502040204020203" pitchFamily="34" charset="0"/>
              </a:rPr>
              <a:t>Renovace a výstavba rodinných a bytových domů -</a:t>
            </a:r>
            <a:r>
              <a:rPr lang="cs-CZ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32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 mld. Kč</a:t>
            </a:r>
          </a:p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dirty="0">
                <a:latin typeface="Segoe UI" panose="020B0502040204020203" pitchFamily="34" charset="0"/>
                <a:cs typeface="Segoe UI" panose="020B0502040204020203" pitchFamily="34" charset="0"/>
              </a:rPr>
              <a:t>Výměny nevyhovujících zdrojů tepla za zdroje OZE a samostatné instalace OZE -</a:t>
            </a:r>
            <a:r>
              <a:rPr lang="cs-CZ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32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8,5 mld. Kč </a:t>
            </a:r>
          </a:p>
          <a:p>
            <a:pPr marL="432000" indent="-432000">
              <a:lnSpc>
                <a:spcPct val="120000"/>
              </a:lnSpc>
              <a:spcAft>
                <a:spcPts val="600"/>
              </a:spcAft>
              <a:buBlip>
                <a:blip r:embed="rId2"/>
              </a:buBlip>
            </a:pPr>
            <a:r>
              <a:rPr lang="cs-CZ" sz="3200" dirty="0">
                <a:latin typeface="Segoe UI" panose="020B0502040204020203" pitchFamily="34" charset="0"/>
                <a:cs typeface="Segoe UI" panose="020B0502040204020203" pitchFamily="34" charset="0"/>
              </a:rPr>
              <a:t>Podpora environmentálního vzdělávání a osvěty - </a:t>
            </a:r>
            <a:r>
              <a:rPr lang="cs-CZ" sz="32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0,5 mld. Kč</a:t>
            </a:r>
            <a:endParaRPr lang="cs-CZ" sz="3200" b="1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39570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Vlastní 2">
      <a:dk1>
        <a:sysClr val="windowText" lastClr="000000"/>
      </a:dk1>
      <a:lt1>
        <a:sysClr val="window" lastClr="FFFFFF"/>
      </a:lt1>
      <a:dk2>
        <a:srgbClr val="003AA9"/>
      </a:dk2>
      <a:lt2>
        <a:srgbClr val="DFE895"/>
      </a:lt2>
      <a:accent1>
        <a:srgbClr val="003AA9"/>
      </a:accent1>
      <a:accent2>
        <a:srgbClr val="B5CD00"/>
      </a:accent2>
      <a:accent3>
        <a:srgbClr val="43B02A"/>
      </a:accent3>
      <a:accent4>
        <a:srgbClr val="7EA6D7"/>
      </a:accent4>
      <a:accent5>
        <a:srgbClr val="DFE895"/>
      </a:accent5>
      <a:accent6>
        <a:srgbClr val="96D9A5"/>
      </a:accent6>
      <a:hlink>
        <a:srgbClr val="003AA9"/>
      </a:hlink>
      <a:folHlink>
        <a:srgbClr val="7EA6D7"/>
      </a:folHlink>
    </a:clrScheme>
    <a:fontScheme name="Fon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ávrh prezentace NZÚ 2021" id="{57388CCF-7A93-4211-A92A-C5D9C690F17B}" vid="{90344961-79DD-46FA-98C5-BE465A94B971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NZÚ 2021</Template>
  <TotalTime>636</TotalTime>
  <Words>1690</Words>
  <Application>Microsoft Office PowerPoint</Application>
  <PresentationFormat>Širokoúhlá obrazovka</PresentationFormat>
  <Paragraphs>314</Paragraphs>
  <Slides>30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Segoe UI</vt:lpstr>
      <vt:lpstr>Times New Roman</vt:lpstr>
      <vt:lpstr>Wingdings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Počty přijatých žádostí </vt:lpstr>
      <vt:lpstr>Prezentace aplikace PowerPoint</vt:lpstr>
      <vt:lpstr>Pro koho je program určen </vt:lpstr>
      <vt:lpstr>Východiska a cíle </vt:lpstr>
      <vt:lpstr>Alokace programu = 39 mld. Kč </vt:lpstr>
      <vt:lpstr>Programy na sebe plynule navazují </vt:lpstr>
      <vt:lpstr>Hlavní novinky </vt:lpstr>
      <vt:lpstr>Podporovaná opatření </vt:lpstr>
      <vt:lpstr>Prezentace aplikace PowerPoint</vt:lpstr>
      <vt:lpstr>Výše podpory pro oblast A - zateplení </vt:lpstr>
      <vt:lpstr>Prezentace aplikace PowerPoint</vt:lpstr>
      <vt:lpstr>Prezentace aplikace PowerPoint</vt:lpstr>
      <vt:lpstr>Prezentace aplikace PowerPoint</vt:lpstr>
      <vt:lpstr>Výměna zdrojů na vytápění </vt:lpstr>
      <vt:lpstr>Fotovoltaické systémy </vt:lpstr>
      <vt:lpstr>Adaptační a mitigační opatření  </vt:lpstr>
      <vt:lpstr>Adaptační a mitigační opatření </vt:lpstr>
      <vt:lpstr>Další podporované technologie </vt:lpstr>
      <vt:lpstr>Podpora na přípravu a realizaci </vt:lpstr>
      <vt:lpstr>Prezentace aplikace PowerPoint</vt:lpstr>
      <vt:lpstr>Administrace žádostí </vt:lpstr>
      <vt:lpstr>Veřejná podpora </vt:lpstr>
      <vt:lpstr>Schéma administrace 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Fabiánová Lucie</dc:creator>
  <cp:lastModifiedBy>Drbal Zbynek</cp:lastModifiedBy>
  <cp:revision>112</cp:revision>
  <cp:lastPrinted>2014-02-25T12:57:44Z</cp:lastPrinted>
  <dcterms:created xsi:type="dcterms:W3CDTF">2021-11-08T09:08:11Z</dcterms:created>
  <dcterms:modified xsi:type="dcterms:W3CDTF">2022-03-02T20:53:45Z</dcterms:modified>
</cp:coreProperties>
</file>